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319" r:id="rId2"/>
    <p:sldId id="320" r:id="rId3"/>
    <p:sldId id="265" r:id="rId4"/>
    <p:sldId id="321" r:id="rId5"/>
    <p:sldId id="322" r:id="rId6"/>
    <p:sldId id="323" r:id="rId7"/>
    <p:sldId id="327" r:id="rId8"/>
    <p:sldId id="326" r:id="rId9"/>
    <p:sldId id="324" r:id="rId10"/>
    <p:sldId id="328" r:id="rId11"/>
    <p:sldId id="331" r:id="rId12"/>
    <p:sldId id="329" r:id="rId13"/>
    <p:sldId id="330" r:id="rId14"/>
    <p:sldId id="339" r:id="rId15"/>
    <p:sldId id="333" r:id="rId16"/>
    <p:sldId id="334" r:id="rId17"/>
    <p:sldId id="335" r:id="rId18"/>
    <p:sldId id="336" r:id="rId19"/>
    <p:sldId id="337" r:id="rId20"/>
    <p:sldId id="280" r:id="rId21"/>
    <p:sldId id="260" r:id="rId22"/>
    <p:sldId id="338" r:id="rId2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/>
    <p:restoredTop sz="91769"/>
  </p:normalViewPr>
  <p:slideViewPr>
    <p:cSldViewPr snapToGrid="0">
      <p:cViewPr varScale="1">
        <p:scale>
          <a:sx n="117" d="100"/>
          <a:sy n="117" d="100"/>
        </p:scale>
        <p:origin x="202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43165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670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4648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4280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083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0186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1428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5236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6239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7539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6698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01a4f0d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501a4f0d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6669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9522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4036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9470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3235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CN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1093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6318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8641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3533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3982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7281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7281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371600" y="392192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2590800" y="-533399"/>
            <a:ext cx="39624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6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10136" y="5322102"/>
            <a:ext cx="2486640" cy="11429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ctrTitle"/>
          </p:nvPr>
        </p:nvSpPr>
        <p:spPr>
          <a:xfrm>
            <a:off x="610185" y="1176997"/>
            <a:ext cx="7923628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800"/>
            </a:pPr>
            <a:r>
              <a:rPr lang="en-US" sz="3600" dirty="0"/>
              <a:t>Characterization of 3D organelle motion using curve fitting and clustering by unsupervised machine learning</a:t>
            </a:r>
            <a:br>
              <a:rPr lang="en-US" dirty="0"/>
            </a:br>
            <a:endParaRPr sz="2400" i="1" dirty="0"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888022" y="3371555"/>
            <a:ext cx="7645791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>
              <a:spcBef>
                <a:spcPts val="0"/>
              </a:spcBef>
              <a:buClr>
                <a:srgbClr val="92CCDC"/>
              </a:buClr>
              <a:buSzPts val="2000"/>
            </a:pPr>
            <a:r>
              <a:rPr lang="en-US" sz="2000" dirty="0">
                <a:solidFill>
                  <a:srgbClr val="92CCDC"/>
                </a:solidFill>
              </a:rPr>
              <a:t>Student: </a:t>
            </a:r>
            <a:r>
              <a:rPr lang="en-US" altLang="zh-CN" sz="2000" dirty="0" err="1">
                <a:solidFill>
                  <a:srgbClr val="92CCDC"/>
                </a:solidFill>
              </a:rPr>
              <a:t>Huining</a:t>
            </a:r>
            <a:r>
              <a:rPr lang="zh-CN" altLang="en-US" sz="2000" dirty="0">
                <a:solidFill>
                  <a:srgbClr val="92CCDC"/>
                </a:solidFill>
              </a:rPr>
              <a:t> </a:t>
            </a:r>
            <a:r>
              <a:rPr lang="en-US" altLang="zh-CN" sz="2000" dirty="0">
                <a:solidFill>
                  <a:srgbClr val="92CCDC"/>
                </a:solidFill>
              </a:rPr>
              <a:t>Liang</a:t>
            </a:r>
            <a:r>
              <a:rPr lang="en-US" sz="2000" dirty="0">
                <a:solidFill>
                  <a:srgbClr val="92CCDC"/>
                </a:solidFill>
              </a:rPr>
              <a:t>, </a:t>
            </a:r>
            <a:r>
              <a:rPr lang="en-US" altLang="zh-CN" sz="2000" dirty="0">
                <a:solidFill>
                  <a:srgbClr val="92CCDC"/>
                </a:solidFill>
              </a:rPr>
              <a:t>University of Delaware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>
                <a:solidFill>
                  <a:srgbClr val="92CCDC"/>
                </a:solidFill>
              </a:rPr>
              <a:t>			 </a:t>
            </a:r>
            <a:endParaRPr sz="2000" dirty="0">
              <a:solidFill>
                <a:srgbClr val="92CCDC"/>
              </a:solidFill>
            </a:endParaRPr>
          </a:p>
          <a:p>
            <a:pPr marL="0" indent="0" algn="l">
              <a:spcBef>
                <a:spcPts val="400"/>
              </a:spcBef>
              <a:buClr>
                <a:srgbClr val="92CCDC"/>
              </a:buClr>
              <a:buSzPts val="2000"/>
            </a:pPr>
            <a:r>
              <a:rPr lang="en-US" sz="2000" dirty="0">
                <a:solidFill>
                  <a:srgbClr val="92CCDC"/>
                </a:solidFill>
              </a:rPr>
              <a:t>Mentor:</a:t>
            </a:r>
            <a:r>
              <a:rPr lang="en-US" altLang="zh-CN" sz="2000" dirty="0">
                <a:solidFill>
                  <a:srgbClr val="92CCDC"/>
                </a:solidFill>
              </a:rPr>
              <a:t> Dr. Chandra Kambhamettu, University of Delaware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>
                <a:solidFill>
                  <a:srgbClr val="92CCDC"/>
                </a:solidFill>
              </a:rPr>
              <a:t>	Dr. </a:t>
            </a:r>
            <a:r>
              <a:rPr lang="en-US" altLang="zh-CN" sz="2000" dirty="0">
                <a:solidFill>
                  <a:srgbClr val="92CCDC"/>
                </a:solidFill>
              </a:rPr>
              <a:t>Jeffrey Caplan,</a:t>
            </a:r>
            <a:r>
              <a:rPr lang="zh-CN" altLang="en-US" sz="2000" dirty="0">
                <a:solidFill>
                  <a:srgbClr val="92CCDC"/>
                </a:solidFill>
              </a:rPr>
              <a:t> </a:t>
            </a:r>
            <a:r>
              <a:rPr lang="en-US" altLang="zh-CN" sz="2000" dirty="0">
                <a:solidFill>
                  <a:srgbClr val="92CCDC"/>
                </a:solidFill>
              </a:rPr>
              <a:t>University of Delaware</a:t>
            </a:r>
            <a:endParaRPr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</a:pPr>
            <a:endParaRPr sz="1600" dirty="0">
              <a:solidFill>
                <a:srgbClr val="92CCDC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92CCDC"/>
              </a:buClr>
              <a:buSzPts val="1600"/>
              <a:buNone/>
            </a:pPr>
            <a:r>
              <a:rPr lang="en-US" sz="1600" dirty="0">
                <a:solidFill>
                  <a:srgbClr val="92CCDC"/>
                </a:solidFill>
              </a:rPr>
              <a:t>Date</a:t>
            </a:r>
            <a:r>
              <a:rPr lang="zh-CN" altLang="en-US" sz="1600" dirty="0">
                <a:solidFill>
                  <a:srgbClr val="92CCDC"/>
                </a:solidFill>
              </a:rPr>
              <a:t>  </a:t>
            </a:r>
            <a:r>
              <a:rPr lang="en-US" altLang="zh-CN" sz="1600" dirty="0">
                <a:solidFill>
                  <a:srgbClr val="92CCDC"/>
                </a:solidFill>
              </a:rPr>
              <a:t>12/11/2024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CBA1687-B819-5C50-F534-05ACA1BBD170}"/>
              </a:ext>
            </a:extLst>
          </p:cNvPr>
          <p:cNvSpPr/>
          <p:nvPr/>
        </p:nvSpPr>
        <p:spPr>
          <a:xfrm>
            <a:off x="162713" y="1611912"/>
            <a:ext cx="53019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DBSCAN 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DBSCAN is a popular density-based clustering algorithm that groups data points based on their density in the feature space.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1.Pick an unvisited point.</a:t>
            </a:r>
            <a:r>
              <a:rPr lang="zh-CN" altLang="en-US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endParaRPr lang="en-US" altLang="zh-CN" sz="1800" dirty="0">
              <a:solidFill>
                <a:srgbClr val="93CDDD"/>
              </a:solidFill>
              <a:latin typeface="Calibri"/>
              <a:ea typeface="Calibri"/>
              <a:cs typeface="Calibri"/>
              <a:sym typeface="Helvetica Neue"/>
            </a:endParaRP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2.</a:t>
            </a:r>
            <a:r>
              <a:rPr lang="zh-CN" altLang="en-US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Find all points within </a:t>
            </a:r>
            <a:r>
              <a:rPr lang="el-GR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ϵ-</a:t>
            </a: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radius of the point.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3.</a:t>
            </a:r>
            <a:r>
              <a:rPr lang="zh-CN" altLang="en-US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Classify the point:</a:t>
            </a:r>
            <a:r>
              <a:rPr lang="zh-CN" altLang="en-US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If it has at least min</a:t>
            </a:r>
            <a:r>
              <a:rPr lang="zh-CN" altLang="en-US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Pts neighbors, it is a core point and forms a cluster.</a:t>
            </a:r>
            <a:r>
              <a:rPr lang="zh-CN" altLang="en-US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If fewer neighbors, it’s labeled as noise.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4.</a:t>
            </a:r>
            <a:r>
              <a:rPr lang="zh-CN" altLang="en-US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Expand the cluster:</a:t>
            </a:r>
            <a:r>
              <a:rPr lang="zh-CN" altLang="en-US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For core points, recursively add neighboring points to the cluster if they are core points.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5.</a:t>
            </a:r>
            <a:r>
              <a:rPr lang="zh-CN" altLang="en-US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Repeat until all points are visited.</a:t>
            </a:r>
          </a:p>
        </p:txBody>
      </p:sp>
      <p:sp>
        <p:nvSpPr>
          <p:cNvPr id="14" name="Google Shape;97;p14">
            <a:extLst>
              <a:ext uri="{FF2B5EF4-FFF2-40B4-BE49-F238E27FC236}">
                <a16:creationId xmlns:a16="http://schemas.microsoft.com/office/drawing/2014/main" id="{94C0EAFE-F559-50E7-0F27-819FA937D2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  <p:pic>
        <p:nvPicPr>
          <p:cNvPr id="4" name="图片 3" descr="图片包含 应用程序&#10;&#10;描述已自动生成">
            <a:extLst>
              <a:ext uri="{FF2B5EF4-FFF2-40B4-BE49-F238E27FC236}">
                <a16:creationId xmlns:a16="http://schemas.microsoft.com/office/drawing/2014/main" id="{6DDB3A55-E0F6-9657-E966-C6AD31331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603"/>
          <a:stretch/>
        </p:blipFill>
        <p:spPr>
          <a:xfrm>
            <a:off x="6138082" y="1744950"/>
            <a:ext cx="2321579" cy="225818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7061ADD-77C5-A1FE-36AA-ACC8E1E3DCFE}"/>
              </a:ext>
            </a:extLst>
          </p:cNvPr>
          <p:cNvSpPr txBox="1"/>
          <p:nvPr/>
        </p:nvSpPr>
        <p:spPr>
          <a:xfrm>
            <a:off x="5312801" y="4321274"/>
            <a:ext cx="36684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DBSCAN (Density-Based Spatial Clustering of Applications with Noise)</a:t>
            </a:r>
          </a:p>
        </p:txBody>
      </p:sp>
    </p:spTree>
    <p:extLst>
      <p:ext uri="{BB962C8B-B14F-4D97-AF65-F5344CB8AC3E}">
        <p14:creationId xmlns:p14="http://schemas.microsoft.com/office/powerpoint/2010/main" val="4208397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97;p14">
            <a:extLst>
              <a:ext uri="{FF2B5EF4-FFF2-40B4-BE49-F238E27FC236}">
                <a16:creationId xmlns:a16="http://schemas.microsoft.com/office/drawing/2014/main" id="{94C0EAFE-F559-50E7-0F27-819FA937D2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  <p:pic>
        <p:nvPicPr>
          <p:cNvPr id="5" name="图片 4" descr="图表, 散点图&#10;&#10;描述已自动生成">
            <a:extLst>
              <a:ext uri="{FF2B5EF4-FFF2-40B4-BE49-F238E27FC236}">
                <a16:creationId xmlns:a16="http://schemas.microsoft.com/office/drawing/2014/main" id="{B8F2648A-A080-31E6-7DE9-ED4B89AB1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89" y="1545769"/>
            <a:ext cx="3110106" cy="2375391"/>
          </a:xfrm>
          <a:prstGeom prst="rect">
            <a:avLst/>
          </a:prstGeom>
        </p:spPr>
      </p:pic>
      <p:pic>
        <p:nvPicPr>
          <p:cNvPr id="8" name="图片 7" descr="图表, 散点图&#10;&#10;描述已自动生成">
            <a:extLst>
              <a:ext uri="{FF2B5EF4-FFF2-40B4-BE49-F238E27FC236}">
                <a16:creationId xmlns:a16="http://schemas.microsoft.com/office/drawing/2014/main" id="{86881D27-75BA-FC43-84B1-CD3DDBC8B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89" y="4127035"/>
            <a:ext cx="3110107" cy="2447151"/>
          </a:xfrm>
          <a:prstGeom prst="rect">
            <a:avLst/>
          </a:prstGeom>
        </p:spPr>
      </p:pic>
      <p:pic>
        <p:nvPicPr>
          <p:cNvPr id="10" name="图片 9" descr="图表, 饼图&#10;&#10;描述已自动生成">
            <a:extLst>
              <a:ext uri="{FF2B5EF4-FFF2-40B4-BE49-F238E27FC236}">
                <a16:creationId xmlns:a16="http://schemas.microsoft.com/office/drawing/2014/main" id="{C99967FA-ADC4-47BA-A839-C84DD7317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872" y="4127034"/>
            <a:ext cx="3080178" cy="2447151"/>
          </a:xfrm>
          <a:prstGeom prst="rect">
            <a:avLst/>
          </a:prstGeom>
        </p:spPr>
      </p:pic>
      <p:pic>
        <p:nvPicPr>
          <p:cNvPr id="12" name="图片 11" descr="图表, 条形图&#10;&#10;描述已自动生成">
            <a:extLst>
              <a:ext uri="{FF2B5EF4-FFF2-40B4-BE49-F238E27FC236}">
                <a16:creationId xmlns:a16="http://schemas.microsoft.com/office/drawing/2014/main" id="{BB8A6B17-0029-C6EE-E7A6-7CC906926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872" y="1555642"/>
            <a:ext cx="3080179" cy="237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55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FFE7CBD-F51C-9A07-00E4-3F3BD0FAB753}"/>
              </a:ext>
            </a:extLst>
          </p:cNvPr>
          <p:cNvSpPr/>
          <p:nvPr/>
        </p:nvSpPr>
        <p:spPr>
          <a:xfrm>
            <a:off x="108284" y="1606383"/>
            <a:ext cx="85785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3D </a:t>
            </a:r>
            <a:r>
              <a:rPr lang="en-US" altLang="zh-CN" sz="2400" dirty="0" err="1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Unet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for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Multi-class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Plant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Cell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Organelle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Segmentation</a:t>
            </a:r>
          </a:p>
        </p:txBody>
      </p:sp>
      <p:sp>
        <p:nvSpPr>
          <p:cNvPr id="12" name="Google Shape;97;p14">
            <a:extLst>
              <a:ext uri="{FF2B5EF4-FFF2-40B4-BE49-F238E27FC236}">
                <a16:creationId xmlns:a16="http://schemas.microsoft.com/office/drawing/2014/main" id="{022F3D01-B64D-EFE4-4D63-44BED3E332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  <p:pic>
        <p:nvPicPr>
          <p:cNvPr id="3" name="图片 2" descr="图示&#10;&#10;描述已自动生成">
            <a:extLst>
              <a:ext uri="{FF2B5EF4-FFF2-40B4-BE49-F238E27FC236}">
                <a16:creationId xmlns:a16="http://schemas.microsoft.com/office/drawing/2014/main" id="{CA4F677A-1061-04A4-72EC-D69F7323F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57" y="2166020"/>
            <a:ext cx="6955972" cy="341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37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FFE7CBD-F51C-9A07-00E4-3F3BD0FAB753}"/>
              </a:ext>
            </a:extLst>
          </p:cNvPr>
          <p:cNvSpPr/>
          <p:nvPr/>
        </p:nvSpPr>
        <p:spPr>
          <a:xfrm>
            <a:off x="108284" y="1606383"/>
            <a:ext cx="85785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3D </a:t>
            </a:r>
            <a:r>
              <a:rPr lang="en-US" altLang="zh-CN" sz="2400" dirty="0" err="1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Unet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for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Multi-class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Plant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Cell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Organelle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Segmentation</a:t>
            </a:r>
          </a:p>
        </p:txBody>
      </p:sp>
      <p:sp>
        <p:nvSpPr>
          <p:cNvPr id="12" name="Google Shape;97;p14">
            <a:extLst>
              <a:ext uri="{FF2B5EF4-FFF2-40B4-BE49-F238E27FC236}">
                <a16:creationId xmlns:a16="http://schemas.microsoft.com/office/drawing/2014/main" id="{022F3D01-B64D-EFE4-4D63-44BED3E332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  <p:pic>
        <p:nvPicPr>
          <p:cNvPr id="4" name="图片 3" descr="日历&#10;&#10;中度可信度描述已自动生成">
            <a:extLst>
              <a:ext uri="{FF2B5EF4-FFF2-40B4-BE49-F238E27FC236}">
                <a16:creationId xmlns:a16="http://schemas.microsoft.com/office/drawing/2014/main" id="{0F3CABDF-277A-6776-DB7E-91E41D5F9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64" y="2427514"/>
            <a:ext cx="2954974" cy="2606438"/>
          </a:xfrm>
          <a:prstGeom prst="rect">
            <a:avLst/>
          </a:prstGeom>
        </p:spPr>
      </p:pic>
      <p:pic>
        <p:nvPicPr>
          <p:cNvPr id="6" name="图片 5" descr="图形用户界面, 图示&#10;&#10;中度可信度描述已自动生成">
            <a:extLst>
              <a:ext uri="{FF2B5EF4-FFF2-40B4-BE49-F238E27FC236}">
                <a16:creationId xmlns:a16="http://schemas.microsoft.com/office/drawing/2014/main" id="{9DD681F9-C5CE-D124-FBBD-59E8CD77B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770" y="2350336"/>
            <a:ext cx="5584945" cy="279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17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7;p14">
            <a:extLst>
              <a:ext uri="{FF2B5EF4-FFF2-40B4-BE49-F238E27FC236}">
                <a16:creationId xmlns:a16="http://schemas.microsoft.com/office/drawing/2014/main" id="{9FD979AC-53F1-D700-8C27-0EF729DC1D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3002E72-E067-71C6-A9FC-4C85A6085DD9}"/>
              </a:ext>
            </a:extLst>
          </p:cNvPr>
          <p:cNvSpPr txBox="1"/>
          <p:nvPr/>
        </p:nvSpPr>
        <p:spPr>
          <a:xfrm>
            <a:off x="947630" y="4792225"/>
            <a:ext cx="12512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Input</a:t>
            </a:r>
            <a:endParaRPr lang="en-US" altLang="zh-CN" sz="1400" dirty="0">
              <a:solidFill>
                <a:srgbClr val="93CDDD"/>
              </a:solidFill>
              <a:latin typeface="Calibri"/>
              <a:ea typeface="Calibri"/>
              <a:cs typeface="Calibri"/>
              <a:sym typeface="Helvetica Neue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21B7652-A82C-6F63-B7CA-76D6282F5818}"/>
              </a:ext>
            </a:extLst>
          </p:cNvPr>
          <p:cNvSpPr txBox="1"/>
          <p:nvPr/>
        </p:nvSpPr>
        <p:spPr>
          <a:xfrm>
            <a:off x="3695986" y="4792225"/>
            <a:ext cx="1752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Prediction</a:t>
            </a:r>
          </a:p>
        </p:txBody>
      </p:sp>
      <p:pic>
        <p:nvPicPr>
          <p:cNvPr id="10" name="图片 9" descr="图片包含 游戏机&#10;&#10;描述已自动生成">
            <a:extLst>
              <a:ext uri="{FF2B5EF4-FFF2-40B4-BE49-F238E27FC236}">
                <a16:creationId xmlns:a16="http://schemas.microsoft.com/office/drawing/2014/main" id="{EE5ADDD9-70F5-0F8F-A09E-93C1F1C6A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495" y="1853867"/>
            <a:ext cx="2511303" cy="251130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D6432FE-419B-6CE2-A51A-C13F141945A4}"/>
              </a:ext>
            </a:extLst>
          </p:cNvPr>
          <p:cNvSpPr txBox="1"/>
          <p:nvPr/>
        </p:nvSpPr>
        <p:spPr>
          <a:xfrm>
            <a:off x="6555134" y="4792223"/>
            <a:ext cx="1752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Ground</a:t>
            </a:r>
            <a:r>
              <a:rPr lang="zh-CN" altLang="en-US" sz="1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Truth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B54CAB4-27F5-7376-42F2-51BC4A00D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70" y="1853866"/>
            <a:ext cx="2511303" cy="251130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7A59D0C-20F4-DBBF-1B9D-D0742798F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208" y="1853866"/>
            <a:ext cx="2511303" cy="251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98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7;p14">
            <a:extLst>
              <a:ext uri="{FF2B5EF4-FFF2-40B4-BE49-F238E27FC236}">
                <a16:creationId xmlns:a16="http://schemas.microsoft.com/office/drawing/2014/main" id="{9FD979AC-53F1-D700-8C27-0EF729DC1D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7A91149-2922-6071-BCF9-74EF5340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4" y="1677369"/>
            <a:ext cx="3225034" cy="357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5A65A40-4627-5065-0360-DCDC34798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920" y="1426814"/>
            <a:ext cx="1813380" cy="214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9D30E98E-DB74-BEC7-D219-B9EE42CD1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921" y="3462626"/>
            <a:ext cx="1813380" cy="214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204B72A5-0172-962D-CEE6-5E6DDD435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72" y="1426813"/>
            <a:ext cx="1813381" cy="21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61AFFBB7-3C65-C792-6414-3449BF260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72" y="3462627"/>
            <a:ext cx="1813380" cy="214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367F581-7B9C-13AC-1620-26874022391A}"/>
              </a:ext>
            </a:extLst>
          </p:cNvPr>
          <p:cNvSpPr txBox="1"/>
          <p:nvPr/>
        </p:nvSpPr>
        <p:spPr>
          <a:xfrm>
            <a:off x="1366564" y="5431186"/>
            <a:ext cx="12512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Input</a:t>
            </a:r>
            <a:endParaRPr lang="en-US" altLang="zh-CN" sz="1400" dirty="0">
              <a:solidFill>
                <a:srgbClr val="93CDDD"/>
              </a:solidFill>
              <a:latin typeface="Calibri"/>
              <a:ea typeface="Calibri"/>
              <a:cs typeface="Calibri"/>
              <a:sym typeface="Helvetica Neue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E2B719E-8561-D662-A99E-856F58B1629F}"/>
              </a:ext>
            </a:extLst>
          </p:cNvPr>
          <p:cNvSpPr txBox="1"/>
          <p:nvPr/>
        </p:nvSpPr>
        <p:spPr>
          <a:xfrm>
            <a:off x="4206951" y="5431184"/>
            <a:ext cx="1752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Prediction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65F7873-4F37-C864-D0B2-BDD6FF57B582}"/>
              </a:ext>
            </a:extLst>
          </p:cNvPr>
          <p:cNvSpPr txBox="1"/>
          <p:nvPr/>
        </p:nvSpPr>
        <p:spPr>
          <a:xfrm>
            <a:off x="6051008" y="5453222"/>
            <a:ext cx="1752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Ground</a:t>
            </a:r>
            <a:r>
              <a:rPr lang="zh-CN" altLang="en-US" sz="1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Truth</a:t>
            </a:r>
          </a:p>
        </p:txBody>
      </p:sp>
    </p:spTree>
    <p:extLst>
      <p:ext uri="{BB962C8B-B14F-4D97-AF65-F5344CB8AC3E}">
        <p14:creationId xmlns:p14="http://schemas.microsoft.com/office/powerpoint/2010/main" val="1863551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7;p14">
            <a:extLst>
              <a:ext uri="{FF2B5EF4-FFF2-40B4-BE49-F238E27FC236}">
                <a16:creationId xmlns:a16="http://schemas.microsoft.com/office/drawing/2014/main" id="{9FD979AC-53F1-D700-8C27-0EF729DC1D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5B95E74-7D0C-44DA-72C2-814F9368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45" y="1616944"/>
            <a:ext cx="3325811" cy="36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657DB61-D146-9593-1A65-998D1CBB7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410" y="3457989"/>
            <a:ext cx="1779133" cy="21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2CEAF7EB-2867-E868-39BC-7C5A93D48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28" y="1455643"/>
            <a:ext cx="1779133" cy="21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68FA530B-194A-5BBC-FC1C-3B4E28439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3457988"/>
            <a:ext cx="1779133" cy="21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6C8F1FE1-761D-BFE8-1FF8-150B618C8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9" y="1455642"/>
            <a:ext cx="1779134" cy="210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0F0E08B-3722-5491-B170-486BBECEB81F}"/>
              </a:ext>
            </a:extLst>
          </p:cNvPr>
          <p:cNvSpPr txBox="1"/>
          <p:nvPr/>
        </p:nvSpPr>
        <p:spPr>
          <a:xfrm>
            <a:off x="1470144" y="5337043"/>
            <a:ext cx="12512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Input</a:t>
            </a:r>
            <a:endParaRPr lang="en-US" altLang="zh-CN" sz="1400" dirty="0">
              <a:solidFill>
                <a:srgbClr val="93CDDD"/>
              </a:solidFill>
              <a:latin typeface="Calibri"/>
              <a:ea typeface="Calibri"/>
              <a:cs typeface="Calibri"/>
              <a:sym typeface="Helvetica Neue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769CD89-77DE-5195-DC83-41640844CC62}"/>
              </a:ext>
            </a:extLst>
          </p:cNvPr>
          <p:cNvSpPr txBox="1"/>
          <p:nvPr/>
        </p:nvSpPr>
        <p:spPr>
          <a:xfrm>
            <a:off x="4398934" y="5425613"/>
            <a:ext cx="1752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Prediction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491594A-0AB4-9A81-4FB3-505CC164D813}"/>
              </a:ext>
            </a:extLst>
          </p:cNvPr>
          <p:cNvSpPr txBox="1"/>
          <p:nvPr/>
        </p:nvSpPr>
        <p:spPr>
          <a:xfrm>
            <a:off x="6256796" y="5425613"/>
            <a:ext cx="1752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Ground</a:t>
            </a:r>
            <a:r>
              <a:rPr lang="zh-CN" altLang="en-US" sz="1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Truth</a:t>
            </a:r>
          </a:p>
        </p:txBody>
      </p:sp>
    </p:spTree>
    <p:extLst>
      <p:ext uri="{BB962C8B-B14F-4D97-AF65-F5344CB8AC3E}">
        <p14:creationId xmlns:p14="http://schemas.microsoft.com/office/powerpoint/2010/main" val="2714219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7;p14">
            <a:extLst>
              <a:ext uri="{FF2B5EF4-FFF2-40B4-BE49-F238E27FC236}">
                <a16:creationId xmlns:a16="http://schemas.microsoft.com/office/drawing/2014/main" id="{9FD979AC-53F1-D700-8C27-0EF729DC1D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CC5AA10-3D3B-390B-E869-F49CE6297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4" y="1578429"/>
            <a:ext cx="3529839" cy="39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2E5782F3-FCDE-26D5-DA7C-78813FC8B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410" y="3772823"/>
            <a:ext cx="2135555" cy="252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907DBFBE-8BB7-F745-12ED-5B221A257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409" y="1410622"/>
            <a:ext cx="2135556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6DAA143B-4E42-37C2-4AA2-4E0CD2692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610" y="1426814"/>
            <a:ext cx="2149248" cy="254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7C5C3C44-8FB7-BA47-E48A-B632284D7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610" y="3772823"/>
            <a:ext cx="2135555" cy="252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8C34776-5C9E-76BB-E368-5E418C5ABC66}"/>
              </a:ext>
            </a:extLst>
          </p:cNvPr>
          <p:cNvSpPr txBox="1"/>
          <p:nvPr/>
        </p:nvSpPr>
        <p:spPr>
          <a:xfrm>
            <a:off x="1361287" y="5329453"/>
            <a:ext cx="12512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Input</a:t>
            </a:r>
            <a:endParaRPr lang="en-US" altLang="zh-CN" sz="1400" dirty="0">
              <a:solidFill>
                <a:srgbClr val="93CDDD"/>
              </a:solidFill>
              <a:latin typeface="Calibri"/>
              <a:ea typeface="Calibri"/>
              <a:cs typeface="Calibri"/>
              <a:sym typeface="Helvetica Neue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7598E6E-876B-1F6E-A1F8-16C933C5C133}"/>
              </a:ext>
            </a:extLst>
          </p:cNvPr>
          <p:cNvSpPr txBox="1"/>
          <p:nvPr/>
        </p:nvSpPr>
        <p:spPr>
          <a:xfrm>
            <a:off x="4572000" y="6144419"/>
            <a:ext cx="1752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Prediction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6DF7E07-AA3A-814E-6C5A-AF77943A3C24}"/>
              </a:ext>
            </a:extLst>
          </p:cNvPr>
          <p:cNvSpPr txBox="1"/>
          <p:nvPr/>
        </p:nvSpPr>
        <p:spPr>
          <a:xfrm>
            <a:off x="6797694" y="6139626"/>
            <a:ext cx="1752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Ground</a:t>
            </a:r>
            <a:r>
              <a:rPr lang="zh-CN" altLang="en-US" sz="1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Truth</a:t>
            </a:r>
          </a:p>
        </p:txBody>
      </p:sp>
    </p:spTree>
    <p:extLst>
      <p:ext uri="{BB962C8B-B14F-4D97-AF65-F5344CB8AC3E}">
        <p14:creationId xmlns:p14="http://schemas.microsoft.com/office/powerpoint/2010/main" val="4012497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2091643-2D7D-1343-8428-92BAD55FB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04460"/>
              </p:ext>
            </p:extLst>
          </p:nvPr>
        </p:nvGraphicFramePr>
        <p:xfrm>
          <a:off x="457200" y="2791903"/>
          <a:ext cx="8109856" cy="16160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63627">
                  <a:extLst>
                    <a:ext uri="{9D8B030D-6E8A-4147-A177-3AD203B41FA5}">
                      <a16:colId xmlns:a16="http://schemas.microsoft.com/office/drawing/2014/main" val="3547358830"/>
                    </a:ext>
                  </a:extLst>
                </a:gridCol>
                <a:gridCol w="1746443">
                  <a:extLst>
                    <a:ext uri="{9D8B030D-6E8A-4147-A177-3AD203B41FA5}">
                      <a16:colId xmlns:a16="http://schemas.microsoft.com/office/drawing/2014/main" val="1878035730"/>
                    </a:ext>
                  </a:extLst>
                </a:gridCol>
                <a:gridCol w="1493845">
                  <a:extLst>
                    <a:ext uri="{9D8B030D-6E8A-4147-A177-3AD203B41FA5}">
                      <a16:colId xmlns:a16="http://schemas.microsoft.com/office/drawing/2014/main" val="305085842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011526651"/>
                    </a:ext>
                  </a:extLst>
                </a:gridCol>
                <a:gridCol w="977898">
                  <a:extLst>
                    <a:ext uri="{9D8B030D-6E8A-4147-A177-3AD203B41FA5}">
                      <a16:colId xmlns:a16="http://schemas.microsoft.com/office/drawing/2014/main" val="1901824801"/>
                    </a:ext>
                  </a:extLst>
                </a:gridCol>
                <a:gridCol w="1351643">
                  <a:extLst>
                    <a:ext uri="{9D8B030D-6E8A-4147-A177-3AD203B41FA5}">
                      <a16:colId xmlns:a16="http://schemas.microsoft.com/office/drawing/2014/main" val="1575993187"/>
                    </a:ext>
                  </a:extLst>
                </a:gridCol>
              </a:tblGrid>
              <a:tr h="793044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Dice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score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on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Mito</a:t>
                      </a:r>
                      <a:r>
                        <a:rPr lang="en" altLang="zh-CN" sz="1600" dirty="0" err="1"/>
                        <a:t>chondria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Dice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score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on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Chloroplast</a:t>
                      </a:r>
                      <a:endParaRPr lang="zh-CN" alt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Dice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Score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on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Cyto-Skeleton</a:t>
                      </a:r>
                      <a:endParaRPr lang="zh-CN" altLang="en-US" sz="1600" dirty="0"/>
                    </a:p>
                    <a:p>
                      <a:pPr algn="ctr"/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Dice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score</a:t>
                      </a:r>
                    </a:p>
                    <a:p>
                      <a:pPr algn="ctr"/>
                      <a:r>
                        <a:rPr lang="en-US" altLang="zh-CN" sz="1600" dirty="0"/>
                        <a:t>on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ER</a:t>
                      </a:r>
                      <a:endParaRPr lang="zh-CN" alt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Dice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score</a:t>
                      </a:r>
                    </a:p>
                    <a:p>
                      <a:pPr algn="ctr"/>
                      <a:r>
                        <a:rPr lang="en-US" altLang="zh-CN" sz="1600" dirty="0"/>
                        <a:t>on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Puncta</a:t>
                      </a:r>
                      <a:endParaRPr lang="zh-CN" altLang="en-US" sz="1600" dirty="0"/>
                    </a:p>
                    <a:p>
                      <a:pPr algn="ctr"/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601958"/>
                  </a:ext>
                </a:extLst>
              </a:tr>
              <a:tr h="7930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3D</a:t>
                      </a:r>
                    </a:p>
                    <a:p>
                      <a:pPr algn="ctr"/>
                      <a:r>
                        <a:rPr lang="en-US" altLang="zh-CN" sz="1600" dirty="0" err="1"/>
                        <a:t>Unet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/>
                        <a:t>85.33</a:t>
                      </a:r>
                      <a:endParaRPr lang="zh-CN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/>
                        <a:t>75.28</a:t>
                      </a:r>
                      <a:endParaRPr lang="zh-CN" altLang="en-US" sz="16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84.93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81.79</a:t>
                      </a:r>
                      <a:endParaRPr lang="zh-CN" alt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76.35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38391368"/>
                  </a:ext>
                </a:extLst>
              </a:tr>
            </a:tbl>
          </a:graphicData>
        </a:graphic>
      </p:graphicFrame>
      <p:sp>
        <p:nvSpPr>
          <p:cNvPr id="8" name="Google Shape;97;p14">
            <a:extLst>
              <a:ext uri="{FF2B5EF4-FFF2-40B4-BE49-F238E27FC236}">
                <a16:creationId xmlns:a16="http://schemas.microsoft.com/office/drawing/2014/main" id="{569C961C-9B69-C348-9112-64808DA1B1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19F0544-06A1-13B5-7BF4-B8D431EA9338}"/>
              </a:ext>
            </a:extLst>
          </p:cNvPr>
          <p:cNvSpPr/>
          <p:nvPr/>
        </p:nvSpPr>
        <p:spPr>
          <a:xfrm>
            <a:off x="108284" y="1878526"/>
            <a:ext cx="85785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3D </a:t>
            </a:r>
            <a:r>
              <a:rPr lang="en-US" altLang="zh-CN" sz="2400" dirty="0" err="1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Unet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for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Multi-class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Plant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Cell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Organelle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Segmentation</a:t>
            </a:r>
          </a:p>
        </p:txBody>
      </p:sp>
    </p:spTree>
    <p:extLst>
      <p:ext uri="{BB962C8B-B14F-4D97-AF65-F5344CB8AC3E}">
        <p14:creationId xmlns:p14="http://schemas.microsoft.com/office/powerpoint/2010/main" val="2429670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 dirty="0"/>
              <a:t>Timeframe</a:t>
            </a:r>
            <a:endParaRPr sz="32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sz="4000" dirty="0"/>
              <a:t>Start date</a:t>
            </a:r>
            <a:r>
              <a:rPr lang="en-US" altLang="zh-CN" sz="4000" dirty="0"/>
              <a:t>:</a:t>
            </a:r>
            <a:r>
              <a:rPr lang="zh-CN" altLang="en-US" sz="4000" dirty="0"/>
              <a:t> </a:t>
            </a:r>
            <a:r>
              <a:rPr lang="en-US" altLang="zh-CN" sz="4000" dirty="0"/>
              <a:t>May</a:t>
            </a:r>
            <a:r>
              <a:rPr lang="zh-CN" altLang="en-US" sz="4000" dirty="0"/>
              <a:t> </a:t>
            </a:r>
            <a:r>
              <a:rPr lang="en-US" altLang="zh-CN" sz="4000" dirty="0"/>
              <a:t>17, 2024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sz="4000" dirty="0"/>
              <a:t>End date</a:t>
            </a:r>
            <a:r>
              <a:rPr lang="en-US" altLang="zh-CN" sz="4000" dirty="0"/>
              <a:t>:</a:t>
            </a:r>
            <a:r>
              <a:rPr lang="zh-CN" altLang="en-US" sz="4000" dirty="0"/>
              <a:t> </a:t>
            </a:r>
            <a:r>
              <a:rPr lang="en-US" altLang="zh-CN" sz="4000" dirty="0"/>
              <a:t>December 11, 2024</a:t>
            </a:r>
          </a:p>
        </p:txBody>
      </p:sp>
      <p:sp>
        <p:nvSpPr>
          <p:cNvPr id="2" name="Google Shape;97;p14">
            <a:extLst>
              <a:ext uri="{FF2B5EF4-FFF2-40B4-BE49-F238E27FC236}">
                <a16:creationId xmlns:a16="http://schemas.microsoft.com/office/drawing/2014/main" id="{CBBA2861-CF1F-E0C8-07DC-9B38C9B794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6FCE678-36CC-344C-82D0-8E1B3020B3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17312" y="1783048"/>
            <a:ext cx="7749172" cy="39739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F9831DC-8E57-F44B-BC49-49EA4AB06B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112281" y="2374352"/>
            <a:ext cx="7159234" cy="279132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168442" y="1744579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4400"/>
            </a:pPr>
            <a:r>
              <a:rPr lang="en-US" altLang="zh-CN" sz="3200" dirty="0"/>
              <a:t>What we accomplished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sz="2000" dirty="0"/>
              <a:t>Milestone 1: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Learn the curve fitting based algorithm for modeling deformable objects.</a:t>
            </a:r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Apply the curve fitting algorithm to obtain stromule motion data from microscopy imagery.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sz="2000" dirty="0"/>
              <a:t>Milestone 2: </a:t>
            </a:r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Learn the basics of unsupervised machine learning methods such as K-Means, and</a:t>
            </a:r>
            <a:r>
              <a:rPr lang="zh-CN" altLang="en-US" sz="1800" dirty="0"/>
              <a:t> </a:t>
            </a:r>
            <a:r>
              <a:rPr lang="en-US" altLang="zh-CN" sz="1800" dirty="0"/>
              <a:t>DBSCAN.</a:t>
            </a:r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Further analyze the stromule motion data using the clustering method. 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sz="2000" dirty="0"/>
              <a:t>Milestone 3: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Train the 3D </a:t>
            </a:r>
            <a:r>
              <a:rPr lang="en-US" altLang="zh-CN" sz="1800" dirty="0" err="1"/>
              <a:t>UNet</a:t>
            </a:r>
            <a:r>
              <a:rPr lang="en-US" altLang="zh-CN" sz="1800" dirty="0"/>
              <a:t> for segmentation of 3D microscopy images.</a:t>
            </a:r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Add new functions to our deep learning-based microscopy image processing pipeline.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endParaRPr sz="2000" dirty="0"/>
          </a:p>
        </p:txBody>
      </p:sp>
      <p:sp>
        <p:nvSpPr>
          <p:cNvPr id="2" name="Google Shape;97;p14">
            <a:extLst>
              <a:ext uri="{FF2B5EF4-FFF2-40B4-BE49-F238E27FC236}">
                <a16:creationId xmlns:a16="http://schemas.microsoft.com/office/drawing/2014/main" id="{61A8AA52-1A99-5B27-6429-F2C725F468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423748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4400"/>
            </a:pPr>
            <a:r>
              <a:rPr lang="en-US" sz="4400" dirty="0"/>
              <a:t> Lessons Learned</a:t>
            </a:r>
            <a:endParaRPr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/>
              <a:t>L</a:t>
            </a:r>
            <a:r>
              <a:rPr lang="en-US" dirty="0"/>
              <a:t>earn the knowledge of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clustering</a:t>
            </a:r>
            <a:r>
              <a:rPr lang="zh-CN" altLang="en-US" dirty="0"/>
              <a:t> </a:t>
            </a:r>
            <a:r>
              <a:rPr lang="en-US" altLang="zh-CN" dirty="0"/>
              <a:t>methods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analysis. 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/>
              <a:t>Train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sz="2800" dirty="0"/>
              <a:t>3D </a:t>
            </a:r>
            <a:r>
              <a:rPr lang="en-US" altLang="zh-CN" sz="2800" dirty="0" err="1"/>
              <a:t>UNet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perform</a:t>
            </a:r>
            <a:r>
              <a:rPr lang="zh-CN" altLang="en-US" dirty="0"/>
              <a:t> </a:t>
            </a:r>
            <a:r>
              <a:rPr lang="en-US" altLang="zh-CN" dirty="0"/>
              <a:t>3D</a:t>
            </a:r>
            <a:r>
              <a:rPr lang="zh-CN" altLang="en-US" dirty="0"/>
              <a:t> </a:t>
            </a:r>
            <a:r>
              <a:rPr lang="en-US" altLang="zh-CN" sz="2800" dirty="0"/>
              <a:t>segmentation</a:t>
            </a:r>
            <a:r>
              <a:rPr lang="zh-CN" altLang="en-US" sz="2800" dirty="0"/>
              <a:t> </a:t>
            </a:r>
            <a:r>
              <a:rPr lang="en-US" altLang="zh-CN" sz="2800" dirty="0"/>
              <a:t>of</a:t>
            </a:r>
            <a:r>
              <a:rPr lang="zh-CN" altLang="en-US" sz="2800" dirty="0"/>
              <a:t> </a:t>
            </a:r>
            <a:r>
              <a:rPr lang="en-US" altLang="zh-CN" sz="2800" dirty="0"/>
              <a:t>microscopy images</a:t>
            </a:r>
            <a:r>
              <a:rPr lang="en-US" altLang="zh-CN" dirty="0"/>
              <a:t>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dirty="0"/>
              <a:t>Extend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add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functions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processing</a:t>
            </a:r>
            <a:r>
              <a:rPr lang="zh-CN" altLang="en-US" dirty="0"/>
              <a:t> </a:t>
            </a:r>
            <a:r>
              <a:rPr lang="en-US" altLang="zh-CN" dirty="0"/>
              <a:t>pipeline.</a:t>
            </a:r>
            <a:endParaRPr lang="en-US"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dirty="0"/>
              <a:t>Facilitate research with machine learning methods</a:t>
            </a:r>
            <a:r>
              <a:rPr lang="zh-CN" altLang="en-US" dirty="0"/>
              <a:t> </a:t>
            </a:r>
            <a:r>
              <a:rPr lang="en-US" altLang="zh-CN" dirty="0"/>
              <a:t>and HPC resources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2" name="Google Shape;97;p14">
            <a:extLst>
              <a:ext uri="{FF2B5EF4-FFF2-40B4-BE49-F238E27FC236}">
                <a16:creationId xmlns:a16="http://schemas.microsoft.com/office/drawing/2014/main" id="{C2CDE1B1-5FB1-9210-C589-4B9BB735C3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None/>
            </a:pPr>
            <a:r>
              <a:rPr lang="en-US" altLang="zh-CN" sz="4400" dirty="0">
                <a:latin typeface="Calibri"/>
                <a:ea typeface="Calibri"/>
                <a:cs typeface="Calibri"/>
                <a:sym typeface="Calibri"/>
              </a:rPr>
              <a:t>Thank you!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5594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8;p20">
            <a:extLst>
              <a:ext uri="{FF2B5EF4-FFF2-40B4-BE49-F238E27FC236}">
                <a16:creationId xmlns:a16="http://schemas.microsoft.com/office/drawing/2014/main" id="{25659A45-51E8-5247-8923-E8972826C5D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852" y="1784958"/>
            <a:ext cx="7401128" cy="40062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9;p20">
            <a:extLst>
              <a:ext uri="{FF2B5EF4-FFF2-40B4-BE49-F238E27FC236}">
                <a16:creationId xmlns:a16="http://schemas.microsoft.com/office/drawing/2014/main" id="{3AFA1F30-F419-7847-BA8E-2765C1FF5803}"/>
              </a:ext>
            </a:extLst>
          </p:cNvPr>
          <p:cNvSpPr txBox="1"/>
          <p:nvPr/>
        </p:nvSpPr>
        <p:spPr>
          <a:xfrm>
            <a:off x="2742916" y="5791199"/>
            <a:ext cx="386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1809_01_Maximum intensity </a:t>
            </a:r>
            <a:r>
              <a:rPr lang="en" dirty="0" err="1">
                <a:solidFill>
                  <a:schemeClr val="bg1"/>
                </a:solidFill>
              </a:rPr>
              <a:t>projection_movie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" name="Google Shape;97;p14">
            <a:extLst>
              <a:ext uri="{FF2B5EF4-FFF2-40B4-BE49-F238E27FC236}">
                <a16:creationId xmlns:a16="http://schemas.microsoft.com/office/drawing/2014/main" id="{A35ABC4F-75E1-2560-4C1A-2BCCF9031D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665355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>
            <a:extLst>
              <a:ext uri="{FF2B5EF4-FFF2-40B4-BE49-F238E27FC236}">
                <a16:creationId xmlns:a16="http://schemas.microsoft.com/office/drawing/2014/main" id="{434F1729-31E3-F342-90DF-668E593C4E7F}"/>
              </a:ext>
            </a:extLst>
          </p:cNvPr>
          <p:cNvSpPr/>
          <p:nvPr/>
        </p:nvSpPr>
        <p:spPr>
          <a:xfrm>
            <a:off x="111368" y="2896776"/>
            <a:ext cx="8921264" cy="36237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A213C06-8F45-AB4D-AF4C-76D996C09C26}"/>
              </a:ext>
            </a:extLst>
          </p:cNvPr>
          <p:cNvSpPr txBox="1">
            <a:spLocks/>
          </p:cNvSpPr>
          <p:nvPr/>
        </p:nvSpPr>
        <p:spPr>
          <a:xfrm>
            <a:off x="389466" y="2080486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2400" dirty="0"/>
              <a:t>Data acquisition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50703C4-F3E1-FC41-8431-AC686D94D12C}"/>
              </a:ext>
            </a:extLst>
          </p:cNvPr>
          <p:cNvGrpSpPr/>
          <p:nvPr/>
        </p:nvGrpSpPr>
        <p:grpSpPr>
          <a:xfrm>
            <a:off x="378999" y="3962543"/>
            <a:ext cx="8307801" cy="1430866"/>
            <a:chOff x="304800" y="3261585"/>
            <a:chExt cx="8307801" cy="143086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0CF2987-C119-8B4F-9BE5-6382E537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3261585"/>
              <a:ext cx="869901" cy="143086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099D888-9F65-FE4A-9204-672B4C21B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7619" y="3425283"/>
              <a:ext cx="1642989" cy="107063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3EC714-75C8-0E4D-B5A4-76BFC4E77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5596" y="3425283"/>
              <a:ext cx="1638954" cy="107240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6FD7B33-9980-DD44-A392-1F85849FC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9612" y="3408350"/>
              <a:ext cx="1642989" cy="1070636"/>
            </a:xfrm>
            <a:prstGeom prst="rect">
              <a:avLst/>
            </a:prstGeom>
          </p:spPr>
        </p:pic>
        <p:cxnSp>
          <p:nvCxnSpPr>
            <p:cNvPr id="12" name="直线箭头连接符 11">
              <a:extLst>
                <a:ext uri="{FF2B5EF4-FFF2-40B4-BE49-F238E27FC236}">
                  <a16:creationId xmlns:a16="http://schemas.microsoft.com/office/drawing/2014/main" id="{0CB391A1-CFB9-684F-92F2-B663430F77A1}"/>
                </a:ext>
              </a:extLst>
            </p:cNvPr>
            <p:cNvCxnSpPr/>
            <p:nvPr/>
          </p:nvCxnSpPr>
          <p:spPr>
            <a:xfrm>
              <a:off x="1174701" y="3977018"/>
              <a:ext cx="5694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线箭头连接符 13">
              <a:extLst>
                <a:ext uri="{FF2B5EF4-FFF2-40B4-BE49-F238E27FC236}">
                  <a16:creationId xmlns:a16="http://schemas.microsoft.com/office/drawing/2014/main" id="{8DE28843-DF4C-7D42-B68A-51BAC1179205}"/>
                </a:ext>
              </a:extLst>
            </p:cNvPr>
            <p:cNvCxnSpPr/>
            <p:nvPr/>
          </p:nvCxnSpPr>
          <p:spPr>
            <a:xfrm>
              <a:off x="3630034" y="3990752"/>
              <a:ext cx="5694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箭头连接符 14">
              <a:extLst>
                <a:ext uri="{FF2B5EF4-FFF2-40B4-BE49-F238E27FC236}">
                  <a16:creationId xmlns:a16="http://schemas.microsoft.com/office/drawing/2014/main" id="{BB8C151E-150D-ED49-8336-F10AFC9B323E}"/>
                </a:ext>
              </a:extLst>
            </p:cNvPr>
            <p:cNvCxnSpPr/>
            <p:nvPr/>
          </p:nvCxnSpPr>
          <p:spPr>
            <a:xfrm>
              <a:off x="6220834" y="3990752"/>
              <a:ext cx="5694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标题 1">
            <a:extLst>
              <a:ext uri="{FF2B5EF4-FFF2-40B4-BE49-F238E27FC236}">
                <a16:creationId xmlns:a16="http://schemas.microsoft.com/office/drawing/2014/main" id="{87ED3DE0-AD08-1240-9F7F-4FFE74CD3A3F}"/>
              </a:ext>
            </a:extLst>
          </p:cNvPr>
          <p:cNvSpPr txBox="1">
            <a:spLocks/>
          </p:cNvSpPr>
          <p:nvPr/>
        </p:nvSpPr>
        <p:spPr>
          <a:xfrm>
            <a:off x="2882303" y="2075030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2400" dirty="0"/>
              <a:t>Segmentation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8D0E16A0-02C1-1247-9ACE-F03048202830}"/>
              </a:ext>
            </a:extLst>
          </p:cNvPr>
          <p:cNvSpPr txBox="1">
            <a:spLocks/>
          </p:cNvSpPr>
          <p:nvPr/>
        </p:nvSpPr>
        <p:spPr>
          <a:xfrm>
            <a:off x="5215073" y="2056671"/>
            <a:ext cx="2943481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2400" dirty="0"/>
              <a:t>Detection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&amp;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Tracking</a:t>
            </a: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09124B29-D942-B846-846B-DC52505C3845}"/>
              </a:ext>
            </a:extLst>
          </p:cNvPr>
          <p:cNvSpPr txBox="1">
            <a:spLocks/>
          </p:cNvSpPr>
          <p:nvPr/>
        </p:nvSpPr>
        <p:spPr>
          <a:xfrm>
            <a:off x="389466" y="3204404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2400" dirty="0">
                <a:solidFill>
                  <a:srgbClr val="0070C0"/>
                </a:solidFill>
              </a:rPr>
              <a:t>Old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Pipeline</a:t>
            </a: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866EBEEB-EF33-B249-834A-F0A8A371DC25}"/>
              </a:ext>
            </a:extLst>
          </p:cNvPr>
          <p:cNvSpPr txBox="1">
            <a:spLocks/>
          </p:cNvSpPr>
          <p:nvPr/>
        </p:nvSpPr>
        <p:spPr>
          <a:xfrm>
            <a:off x="457200" y="5508228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2400" dirty="0">
                <a:solidFill>
                  <a:srgbClr val="0070C0"/>
                </a:solidFill>
              </a:rPr>
              <a:t>New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Pipeline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A336834-E92C-4A43-95DA-9AF15BF5C9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7392"/>
          <a:stretch/>
        </p:blipFill>
        <p:spPr>
          <a:xfrm>
            <a:off x="3453324" y="3189760"/>
            <a:ext cx="1105115" cy="680754"/>
          </a:xfrm>
          <a:prstGeom prst="rect">
            <a:avLst/>
          </a:prstGeom>
        </p:spPr>
      </p:pic>
      <p:sp>
        <p:nvSpPr>
          <p:cNvPr id="26" name="标题 1">
            <a:extLst>
              <a:ext uri="{FF2B5EF4-FFF2-40B4-BE49-F238E27FC236}">
                <a16:creationId xmlns:a16="http://schemas.microsoft.com/office/drawing/2014/main" id="{111D6158-3605-F544-AA4F-18661618353C}"/>
              </a:ext>
            </a:extLst>
          </p:cNvPr>
          <p:cNvSpPr txBox="1">
            <a:spLocks/>
          </p:cNvSpPr>
          <p:nvPr/>
        </p:nvSpPr>
        <p:spPr>
          <a:xfrm>
            <a:off x="2922635" y="3876832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1600" dirty="0" err="1">
                <a:solidFill>
                  <a:srgbClr val="0070C0"/>
                </a:solidFill>
              </a:rPr>
              <a:t>Unet</a:t>
            </a:r>
            <a:endParaRPr kumimoji="1" lang="en-US" altLang="zh-CN" sz="1600" dirty="0">
              <a:solidFill>
                <a:srgbClr val="0070C0"/>
              </a:solidFill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D08B6AE7-187C-D84F-9A22-12AE9941D2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736"/>
          <a:stretch/>
        </p:blipFill>
        <p:spPr>
          <a:xfrm>
            <a:off x="3479799" y="5579640"/>
            <a:ext cx="1249873" cy="747979"/>
          </a:xfrm>
          <a:prstGeom prst="rect">
            <a:avLst/>
          </a:prstGeom>
        </p:spPr>
      </p:pic>
      <p:sp>
        <p:nvSpPr>
          <p:cNvPr id="29" name="标题 1">
            <a:extLst>
              <a:ext uri="{FF2B5EF4-FFF2-40B4-BE49-F238E27FC236}">
                <a16:creationId xmlns:a16="http://schemas.microsoft.com/office/drawing/2014/main" id="{7FEB6689-2CEC-B249-B28D-CE91D2E72D16}"/>
              </a:ext>
            </a:extLst>
          </p:cNvPr>
          <p:cNvSpPr txBox="1">
            <a:spLocks/>
          </p:cNvSpPr>
          <p:nvPr/>
        </p:nvSpPr>
        <p:spPr>
          <a:xfrm>
            <a:off x="3072289" y="5064225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1600" dirty="0" err="1">
                <a:solidFill>
                  <a:srgbClr val="0070C0"/>
                </a:solidFill>
              </a:rPr>
              <a:t>TransUnet</a:t>
            </a:r>
            <a:endParaRPr kumimoji="1" lang="en-US" altLang="zh-CN" sz="1600" dirty="0">
              <a:solidFill>
                <a:srgbClr val="0070C0"/>
              </a:solidFill>
            </a:endParaRPr>
          </a:p>
        </p:txBody>
      </p:sp>
      <p:sp>
        <p:nvSpPr>
          <p:cNvPr id="28" name="终止符 27">
            <a:extLst>
              <a:ext uri="{FF2B5EF4-FFF2-40B4-BE49-F238E27FC236}">
                <a16:creationId xmlns:a16="http://schemas.microsoft.com/office/drawing/2014/main" id="{FFD57D6E-DA18-194E-8B9E-B5B917EDC0BB}"/>
              </a:ext>
            </a:extLst>
          </p:cNvPr>
          <p:cNvSpPr/>
          <p:nvPr/>
        </p:nvSpPr>
        <p:spPr>
          <a:xfrm>
            <a:off x="5775415" y="3369733"/>
            <a:ext cx="1608667" cy="500781"/>
          </a:xfrm>
          <a:prstGeom prst="flowChartTerminator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Snake</a:t>
            </a:r>
            <a:r>
              <a:rPr kumimoji="1" lang="zh-CN" altLang="en-US" dirty="0"/>
              <a:t> </a:t>
            </a:r>
            <a:r>
              <a:rPr kumimoji="1" lang="en-US" altLang="zh-CN" dirty="0"/>
              <a:t>Algorithm</a:t>
            </a:r>
            <a:endParaRPr kumimoji="1" lang="zh-CN" altLang="en-US" dirty="0"/>
          </a:p>
        </p:txBody>
      </p:sp>
      <p:sp>
        <p:nvSpPr>
          <p:cNvPr id="31" name="终止符 30">
            <a:extLst>
              <a:ext uri="{FF2B5EF4-FFF2-40B4-BE49-F238E27FC236}">
                <a16:creationId xmlns:a16="http://schemas.microsoft.com/office/drawing/2014/main" id="{5131AD16-912A-EC4B-832E-D462539CE980}"/>
              </a:ext>
            </a:extLst>
          </p:cNvPr>
          <p:cNvSpPr/>
          <p:nvPr/>
        </p:nvSpPr>
        <p:spPr>
          <a:xfrm>
            <a:off x="5890525" y="5505547"/>
            <a:ext cx="1608667" cy="500781"/>
          </a:xfrm>
          <a:prstGeom prst="flowChartTerminator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err="1"/>
              <a:t>TrackFormer</a:t>
            </a:r>
            <a:endParaRPr kumimoji="1" lang="zh-CN" altLang="en-US" dirty="0"/>
          </a:p>
        </p:txBody>
      </p:sp>
      <p:sp>
        <p:nvSpPr>
          <p:cNvPr id="6" name="Google Shape;97;p14">
            <a:extLst>
              <a:ext uri="{FF2B5EF4-FFF2-40B4-BE49-F238E27FC236}">
                <a16:creationId xmlns:a16="http://schemas.microsoft.com/office/drawing/2014/main" id="{10747032-F31E-F61B-4271-75574649BA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995" y="51402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621572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6;p18">
            <a:extLst>
              <a:ext uri="{FF2B5EF4-FFF2-40B4-BE49-F238E27FC236}">
                <a16:creationId xmlns:a16="http://schemas.microsoft.com/office/drawing/2014/main" id="{F0EB8477-047F-2A31-8310-6584F8B0376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220" y="4304667"/>
            <a:ext cx="5758601" cy="18486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32F154D-C918-C799-3FA1-8521C0B99C6B}"/>
              </a:ext>
            </a:extLst>
          </p:cNvPr>
          <p:cNvSpPr/>
          <p:nvPr/>
        </p:nvSpPr>
        <p:spPr>
          <a:xfrm>
            <a:off x="-214088" y="1443576"/>
            <a:ext cx="9572175" cy="2451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Active Contours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Select control points initialized with the stromule mask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Update these control points via joint energy minimization </a:t>
            </a:r>
          </a:p>
          <a:p>
            <a:pPr marL="457200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    </a:t>
            </a:r>
            <a:r>
              <a:rPr lang="en-US" altLang="zh-CN" sz="2000" i="1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Internal energies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- Smoothness constraints</a:t>
            </a:r>
          </a:p>
          <a:p>
            <a:pPr marL="457200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    </a:t>
            </a:r>
            <a:r>
              <a:rPr lang="en-US" altLang="zh-CN" sz="2000" i="1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External energies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- Maximize distances from the edge of the segmented stromule 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Track these control points for stromule motion data</a:t>
            </a:r>
            <a:endParaRPr lang="en" altLang="zh-CN" sz="20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7;p14">
            <a:extLst>
              <a:ext uri="{FF2B5EF4-FFF2-40B4-BE49-F238E27FC236}">
                <a16:creationId xmlns:a16="http://schemas.microsoft.com/office/drawing/2014/main" id="{156A1B5E-B520-2E71-02A9-1B6F3A9976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91214E-538F-E36D-F349-3B6FFEA92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959" y="3706259"/>
            <a:ext cx="2598821" cy="152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5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32F154D-C918-C799-3FA1-8521C0B99C6B}"/>
              </a:ext>
            </a:extLst>
          </p:cNvPr>
          <p:cNvSpPr/>
          <p:nvPr/>
        </p:nvSpPr>
        <p:spPr>
          <a:xfrm>
            <a:off x="0" y="3814456"/>
            <a:ext cx="8229600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Active Contours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Select control points initialized with the stromule mask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Update these control points via joint energy minimization </a:t>
            </a:r>
          </a:p>
          <a:p>
            <a:pPr marL="457200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    </a:t>
            </a:r>
            <a:r>
              <a:rPr lang="en-US" altLang="zh-CN" sz="2000" i="1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Internal energies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- Smoothness constraints</a:t>
            </a:r>
          </a:p>
          <a:p>
            <a:pPr marL="457200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000" i="1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    External energies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- Maximize distances from the edge of the segmented stromule 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Track these control points for stromule motion data</a:t>
            </a:r>
            <a:endParaRPr lang="en" altLang="zh-CN" sz="20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18BA8679-7257-189F-3BE3-B4BDEF8C04B5}"/>
              </a:ext>
            </a:extLst>
          </p:cNvPr>
          <p:cNvGrpSpPr/>
          <p:nvPr/>
        </p:nvGrpSpPr>
        <p:grpSpPr>
          <a:xfrm>
            <a:off x="854241" y="2587325"/>
            <a:ext cx="1479884" cy="667752"/>
            <a:chOff x="890336" y="2153654"/>
            <a:chExt cx="1479884" cy="66775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02C73DA-D4E1-9C38-117A-D124ED365255}"/>
                </a:ext>
              </a:extLst>
            </p:cNvPr>
            <p:cNvGrpSpPr/>
            <p:nvPr/>
          </p:nvGrpSpPr>
          <p:grpSpPr>
            <a:xfrm>
              <a:off x="890336" y="2153654"/>
              <a:ext cx="1455821" cy="613610"/>
              <a:chOff x="902368" y="2081464"/>
              <a:chExt cx="1455821" cy="613610"/>
            </a:xfrm>
          </p:grpSpPr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0B3D87BF-5550-6A78-2FD6-265BF1291D6A}"/>
                  </a:ext>
                </a:extLst>
              </p:cNvPr>
              <p:cNvSpPr/>
              <p:nvPr/>
            </p:nvSpPr>
            <p:spPr>
              <a:xfrm>
                <a:off x="902368" y="2081464"/>
                <a:ext cx="397043" cy="2887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6" name="曲线连接符 5">
                <a:extLst>
                  <a:ext uri="{FF2B5EF4-FFF2-40B4-BE49-F238E27FC236}">
                    <a16:creationId xmlns:a16="http://schemas.microsoft.com/office/drawing/2014/main" id="{6A6BAFA1-DC44-00EB-A9DF-8A822B3D93D6}"/>
                  </a:ext>
                </a:extLst>
              </p:cNvPr>
              <p:cNvCxnSpPr>
                <a:cxnSpLocks/>
                <a:stCxn id="4" idx="6"/>
              </p:cNvCxnSpPr>
              <p:nvPr/>
            </p:nvCxnSpPr>
            <p:spPr>
              <a:xfrm>
                <a:off x="1299411" y="2225843"/>
                <a:ext cx="1058778" cy="469231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FA0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C885FA2-3A5B-6275-B4CD-3B8EE5076ABB}"/>
                </a:ext>
              </a:extLst>
            </p:cNvPr>
            <p:cNvSpPr/>
            <p:nvPr/>
          </p:nvSpPr>
          <p:spPr>
            <a:xfrm>
              <a:off x="2261936" y="2713122"/>
              <a:ext cx="108284" cy="10828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21318AB2-4780-CE51-D7BD-4D4BC145F7F0}"/>
                </a:ext>
              </a:extLst>
            </p:cNvPr>
            <p:cNvSpPr/>
            <p:nvPr/>
          </p:nvSpPr>
          <p:spPr>
            <a:xfrm>
              <a:off x="1247263" y="2239865"/>
              <a:ext cx="108284" cy="1082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71311252-D3B3-FFB2-B021-62BDE81C0344}"/>
                </a:ext>
              </a:extLst>
            </p:cNvPr>
            <p:cNvSpPr/>
            <p:nvPr/>
          </p:nvSpPr>
          <p:spPr>
            <a:xfrm>
              <a:off x="1411695" y="2259913"/>
              <a:ext cx="108284" cy="108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050F498-E50E-4C81-1730-D37CCF513F50}"/>
                </a:ext>
              </a:extLst>
            </p:cNvPr>
            <p:cNvSpPr/>
            <p:nvPr/>
          </p:nvSpPr>
          <p:spPr>
            <a:xfrm>
              <a:off x="1600191" y="2328089"/>
              <a:ext cx="108284" cy="108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C200EBA7-FB3C-0E8D-C90C-8BF90F4B9FE2}"/>
                </a:ext>
              </a:extLst>
            </p:cNvPr>
            <p:cNvSpPr/>
            <p:nvPr/>
          </p:nvSpPr>
          <p:spPr>
            <a:xfrm>
              <a:off x="1768629" y="2532633"/>
              <a:ext cx="108284" cy="108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3FD5AD38-6F6C-7266-5CF7-9CCBA38F8734}"/>
                </a:ext>
              </a:extLst>
            </p:cNvPr>
            <p:cNvSpPr/>
            <p:nvPr/>
          </p:nvSpPr>
          <p:spPr>
            <a:xfrm>
              <a:off x="2021299" y="2677013"/>
              <a:ext cx="108284" cy="108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E4032CF7-325A-5AC9-CC5E-28FCC4946519}"/>
              </a:ext>
            </a:extLst>
          </p:cNvPr>
          <p:cNvGrpSpPr/>
          <p:nvPr/>
        </p:nvGrpSpPr>
        <p:grpSpPr>
          <a:xfrm>
            <a:off x="3869144" y="2587325"/>
            <a:ext cx="1060775" cy="699394"/>
            <a:chOff x="3386889" y="2611827"/>
            <a:chExt cx="1060775" cy="69939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61E2BCE-14CF-83E7-76FD-2A97E7BE751F}"/>
                </a:ext>
              </a:extLst>
            </p:cNvPr>
            <p:cNvGrpSpPr/>
            <p:nvPr/>
          </p:nvGrpSpPr>
          <p:grpSpPr>
            <a:xfrm>
              <a:off x="3386889" y="2611827"/>
              <a:ext cx="990610" cy="643250"/>
              <a:chOff x="902368" y="2081464"/>
              <a:chExt cx="990610" cy="643250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0336CEF9-057A-AFAB-4784-D34C889E3561}"/>
                  </a:ext>
                </a:extLst>
              </p:cNvPr>
              <p:cNvSpPr/>
              <p:nvPr/>
            </p:nvSpPr>
            <p:spPr>
              <a:xfrm>
                <a:off x="902368" y="2081464"/>
                <a:ext cx="397043" cy="2887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18" name="曲线连接符 17">
                <a:extLst>
                  <a:ext uri="{FF2B5EF4-FFF2-40B4-BE49-F238E27FC236}">
                    <a16:creationId xmlns:a16="http://schemas.microsoft.com/office/drawing/2014/main" id="{1CA13266-0555-0C81-970A-69631822F6B9}"/>
                  </a:ext>
                </a:extLst>
              </p:cNvPr>
              <p:cNvCxnSpPr>
                <a:cxnSpLocks/>
                <a:stCxn id="17" idx="6"/>
              </p:cNvCxnSpPr>
              <p:nvPr/>
            </p:nvCxnSpPr>
            <p:spPr>
              <a:xfrm>
                <a:off x="1299411" y="2225843"/>
                <a:ext cx="593567" cy="498871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FA0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B8356998-BD64-992A-059E-C8FE38ABEBD9}"/>
                </a:ext>
              </a:extLst>
            </p:cNvPr>
            <p:cNvSpPr/>
            <p:nvPr/>
          </p:nvSpPr>
          <p:spPr>
            <a:xfrm>
              <a:off x="4339380" y="3202937"/>
              <a:ext cx="108284" cy="10828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C98AD480-32AE-0ECE-91F5-30339E5A26A5}"/>
                </a:ext>
              </a:extLst>
            </p:cNvPr>
            <p:cNvSpPr/>
            <p:nvPr/>
          </p:nvSpPr>
          <p:spPr>
            <a:xfrm>
              <a:off x="3745817" y="2693584"/>
              <a:ext cx="108284" cy="1082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254C845E-6A03-9560-6370-14C9BF3C090C}"/>
                </a:ext>
              </a:extLst>
            </p:cNvPr>
            <p:cNvSpPr/>
            <p:nvPr/>
          </p:nvSpPr>
          <p:spPr>
            <a:xfrm>
              <a:off x="3898217" y="2737696"/>
              <a:ext cx="108284" cy="108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35CDA029-289A-0AD3-5D18-A2CDD3B7261C}"/>
                </a:ext>
              </a:extLst>
            </p:cNvPr>
            <p:cNvSpPr/>
            <p:nvPr/>
          </p:nvSpPr>
          <p:spPr>
            <a:xfrm>
              <a:off x="4002489" y="2841968"/>
              <a:ext cx="108284" cy="108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BD08A028-06D7-12CA-6DC8-6A81C92E7C50}"/>
                </a:ext>
              </a:extLst>
            </p:cNvPr>
            <p:cNvSpPr/>
            <p:nvPr/>
          </p:nvSpPr>
          <p:spPr>
            <a:xfrm>
              <a:off x="4038575" y="3022448"/>
              <a:ext cx="108284" cy="108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796F3778-0C3C-9ABF-55E8-D6E06B7782DF}"/>
                </a:ext>
              </a:extLst>
            </p:cNvPr>
            <p:cNvSpPr/>
            <p:nvPr/>
          </p:nvSpPr>
          <p:spPr>
            <a:xfrm>
              <a:off x="4146875" y="3154796"/>
              <a:ext cx="108284" cy="108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88C6358F-5C68-87A9-2EA9-627FCD5D5C17}"/>
              </a:ext>
            </a:extLst>
          </p:cNvPr>
          <p:cNvSpPr/>
          <p:nvPr/>
        </p:nvSpPr>
        <p:spPr>
          <a:xfrm>
            <a:off x="644688" y="2198794"/>
            <a:ext cx="2490536" cy="1455821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8B0BE50B-1B28-9F45-6C2E-6CCAD3DD8CBC}"/>
              </a:ext>
            </a:extLst>
          </p:cNvPr>
          <p:cNvSpPr/>
          <p:nvPr/>
        </p:nvSpPr>
        <p:spPr>
          <a:xfrm>
            <a:off x="3518242" y="2198794"/>
            <a:ext cx="2490536" cy="1455821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9B0E064-E4D8-929E-A874-B7C32F4A73A2}"/>
              </a:ext>
            </a:extLst>
          </p:cNvPr>
          <p:cNvSpPr txBox="1"/>
          <p:nvPr/>
        </p:nvSpPr>
        <p:spPr>
          <a:xfrm>
            <a:off x="2225841" y="3237221"/>
            <a:ext cx="661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(x</a:t>
            </a:r>
            <a:r>
              <a:rPr lang="en-US" altLang="zh-CN" sz="1400" baseline="-25000" dirty="0">
                <a:solidFill>
                  <a:schemeClr val="bg1"/>
                </a:solidFill>
              </a:rPr>
              <a:t>t</a:t>
            </a:r>
            <a:r>
              <a:rPr lang="en-US" altLang="zh-CN" sz="1400" dirty="0">
                <a:solidFill>
                  <a:schemeClr val="bg1"/>
                </a:solidFill>
              </a:rPr>
              <a:t>,y</a:t>
            </a:r>
            <a:r>
              <a:rPr lang="en-US" altLang="zh-CN" sz="1400" baseline="-25000" dirty="0">
                <a:solidFill>
                  <a:schemeClr val="bg1"/>
                </a:solidFill>
              </a:rPr>
              <a:t>t</a:t>
            </a:r>
            <a:r>
              <a:rPr lang="en-US" altLang="zh-CN" sz="1400" dirty="0">
                <a:solidFill>
                  <a:schemeClr val="bg1"/>
                </a:solidFill>
              </a:rPr>
              <a:t>)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80526A0-E768-7607-A6AA-45D1693BD518}"/>
              </a:ext>
            </a:extLst>
          </p:cNvPr>
          <p:cNvSpPr txBox="1"/>
          <p:nvPr/>
        </p:nvSpPr>
        <p:spPr>
          <a:xfrm>
            <a:off x="4859754" y="3272870"/>
            <a:ext cx="8432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(x</a:t>
            </a:r>
            <a:r>
              <a:rPr lang="en-US" altLang="zh-CN" sz="1400" baseline="-25000" dirty="0">
                <a:solidFill>
                  <a:schemeClr val="bg1"/>
                </a:solidFill>
              </a:rPr>
              <a:t>t+1</a:t>
            </a:r>
            <a:r>
              <a:rPr lang="en-US" altLang="zh-CN" sz="1400" dirty="0">
                <a:solidFill>
                  <a:schemeClr val="bg1"/>
                </a:solidFill>
              </a:rPr>
              <a:t>,y</a:t>
            </a:r>
            <a:r>
              <a:rPr lang="en-US" altLang="zh-CN" sz="1400" baseline="-25000" dirty="0">
                <a:solidFill>
                  <a:schemeClr val="bg1"/>
                </a:solidFill>
              </a:rPr>
              <a:t>t+1</a:t>
            </a:r>
            <a:r>
              <a:rPr lang="en-US" altLang="zh-CN" sz="1400" dirty="0">
                <a:solidFill>
                  <a:schemeClr val="bg1"/>
                </a:solidFill>
              </a:rPr>
              <a:t>)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B9E69831-F76C-6B3E-D999-ADA8256C376C}"/>
              </a:ext>
            </a:extLst>
          </p:cNvPr>
          <p:cNvSpPr/>
          <p:nvPr/>
        </p:nvSpPr>
        <p:spPr>
          <a:xfrm>
            <a:off x="108284" y="1725733"/>
            <a:ext cx="1645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Frame t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DFE6479-C99E-18C7-D898-228094DC6E5A}"/>
              </a:ext>
            </a:extLst>
          </p:cNvPr>
          <p:cNvSpPr txBox="1"/>
          <p:nvPr/>
        </p:nvSpPr>
        <p:spPr>
          <a:xfrm>
            <a:off x="4063136" y="2294896"/>
            <a:ext cx="9660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(x</a:t>
            </a:r>
            <a:r>
              <a:rPr lang="en-US" altLang="zh-CN" sz="1400" baseline="-25000" dirty="0">
                <a:solidFill>
                  <a:schemeClr val="bg1"/>
                </a:solidFill>
              </a:rPr>
              <a:t>b+1</a:t>
            </a:r>
            <a:r>
              <a:rPr lang="en-US" altLang="zh-CN" sz="1400" dirty="0">
                <a:solidFill>
                  <a:schemeClr val="bg1"/>
                </a:solidFill>
              </a:rPr>
              <a:t>,y</a:t>
            </a:r>
            <a:r>
              <a:rPr lang="en-US" altLang="zh-CN" sz="1400" baseline="-25000" dirty="0">
                <a:solidFill>
                  <a:schemeClr val="bg1"/>
                </a:solidFill>
              </a:rPr>
              <a:t>b+1</a:t>
            </a:r>
            <a:r>
              <a:rPr lang="en-US" altLang="zh-CN" sz="1400" dirty="0">
                <a:solidFill>
                  <a:schemeClr val="bg1"/>
                </a:solidFill>
              </a:rPr>
              <a:t>)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3772D65-411B-29DD-94DF-BEAEC932AFB1}"/>
              </a:ext>
            </a:extLst>
          </p:cNvPr>
          <p:cNvSpPr txBox="1"/>
          <p:nvPr/>
        </p:nvSpPr>
        <p:spPr>
          <a:xfrm>
            <a:off x="1091874" y="2329283"/>
            <a:ext cx="661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(x</a:t>
            </a:r>
            <a:r>
              <a:rPr lang="en-US" altLang="zh-CN" sz="1400" baseline="-25000" dirty="0">
                <a:solidFill>
                  <a:schemeClr val="bg1"/>
                </a:solidFill>
              </a:rPr>
              <a:t>b</a:t>
            </a:r>
            <a:r>
              <a:rPr lang="en-US" altLang="zh-CN" sz="1400" dirty="0">
                <a:solidFill>
                  <a:schemeClr val="bg1"/>
                </a:solidFill>
              </a:rPr>
              <a:t>,y</a:t>
            </a:r>
            <a:r>
              <a:rPr lang="en-US" altLang="zh-CN" sz="1400" baseline="-25000" dirty="0">
                <a:solidFill>
                  <a:schemeClr val="bg1"/>
                </a:solidFill>
              </a:rPr>
              <a:t>b</a:t>
            </a:r>
            <a:r>
              <a:rPr lang="en-US" altLang="zh-CN" sz="1400" dirty="0">
                <a:solidFill>
                  <a:schemeClr val="bg1"/>
                </a:solidFill>
              </a:rPr>
              <a:t>)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7" name="右箭头 46">
            <a:extLst>
              <a:ext uri="{FF2B5EF4-FFF2-40B4-BE49-F238E27FC236}">
                <a16:creationId xmlns:a16="http://schemas.microsoft.com/office/drawing/2014/main" id="{9F0741BF-841A-DEDD-2CC2-2F6F1004AC05}"/>
              </a:ext>
            </a:extLst>
          </p:cNvPr>
          <p:cNvSpPr/>
          <p:nvPr/>
        </p:nvSpPr>
        <p:spPr>
          <a:xfrm>
            <a:off x="3215436" y="2870044"/>
            <a:ext cx="276715" cy="1820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8DB4232E-B1B6-4299-56E8-2BA0EAC9B219}"/>
              </a:ext>
            </a:extLst>
          </p:cNvPr>
          <p:cNvSpPr/>
          <p:nvPr/>
        </p:nvSpPr>
        <p:spPr>
          <a:xfrm>
            <a:off x="2947701" y="1719682"/>
            <a:ext cx="20814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Frame t+1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9AE2B92B-1881-9215-2742-DB3B598BA183}"/>
                  </a:ext>
                </a:extLst>
              </p:cNvPr>
              <p:cNvSpPr txBox="1"/>
              <p:nvPr/>
            </p:nvSpPr>
            <p:spPr>
              <a:xfrm>
                <a:off x="6391796" y="1762371"/>
                <a:ext cx="2367892" cy="467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1" lang="en-US" altLang="zh-C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kumimoji="1"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dirty="0">
                                      <a:solidFill>
                                        <a:schemeClr val="bg1"/>
                                      </a:solidFill>
                                    </a:rPr>
                                    <m:t>x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baseline="-25000" dirty="0">
                                      <a:solidFill>
                                        <a:schemeClr val="bg1"/>
                                      </a:solidFill>
                                    </a:rPr>
                                    <m:t>t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baseline="-25000" dirty="0">
                                      <a:solidFill>
                                        <a:schemeClr val="bg1"/>
                                      </a:solidFill>
                                    </a:rPr>
                                    <m:t>+1</m:t>
                                  </m:r>
                                  <m:r>
                                    <a:rPr kumimoji="1"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dirty="0">
                                      <a:solidFill>
                                        <a:schemeClr val="bg1"/>
                                      </a:solidFill>
                                    </a:rPr>
                                    <m:t>x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baseline="-25000" dirty="0">
                                      <a:solidFill>
                                        <a:schemeClr val="bg1"/>
                                      </a:solidFill>
                                    </a:rPr>
                                    <m:t>t</m:t>
                                  </m:r>
                                  <m:r>
                                    <a:rPr kumimoji="1"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kumimoji="1"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zh-C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1"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nor/>
                                    </m:rPr>
                                    <a:rPr kumimoji="1" lang="en-US" altLang="zh-CN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baseline="-25000" dirty="0">
                                      <a:solidFill>
                                        <a:schemeClr val="bg1"/>
                                      </a:solidFill>
                                    </a:rPr>
                                    <m:t>t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baseline="-25000" dirty="0">
                                      <a:solidFill>
                                        <a:schemeClr val="bg1"/>
                                      </a:solidFill>
                                    </a:rPr>
                                    <m:t>+1</m:t>
                                  </m:r>
                                  <m:r>
                                    <a:rPr kumimoji="1"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kumimoji="1" lang="en-US" altLang="zh-CN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baseline="-25000" dirty="0">
                                      <a:solidFill>
                                        <a:schemeClr val="bg1"/>
                                      </a:solidFill>
                                    </a:rPr>
                                    <m:t>t</m:t>
                                  </m:r>
                                  <m:r>
                                    <a:rPr kumimoji="1"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kumimoji="1"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9AE2B92B-1881-9215-2742-DB3B598BA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796" y="1762371"/>
                <a:ext cx="2367892" cy="467051"/>
              </a:xfrm>
              <a:prstGeom prst="rect">
                <a:avLst/>
              </a:prstGeom>
              <a:blipFill>
                <a:blip r:embed="rId3"/>
                <a:stretch>
                  <a:fillRect l="-1070" r="-535" b="-131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矩形 49">
            <a:extLst>
              <a:ext uri="{FF2B5EF4-FFF2-40B4-BE49-F238E27FC236}">
                <a16:creationId xmlns:a16="http://schemas.microsoft.com/office/drawing/2014/main" id="{102B45E4-E3B6-DCD7-EC31-3BEC880FBE75}"/>
              </a:ext>
            </a:extLst>
          </p:cNvPr>
          <p:cNvSpPr/>
          <p:nvPr/>
        </p:nvSpPr>
        <p:spPr>
          <a:xfrm>
            <a:off x="5853312" y="2275120"/>
            <a:ext cx="3040962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Stromule motion data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-Base/Tip</a:t>
            </a:r>
            <a:r>
              <a:rPr lang="zh-CN" altLang="en-US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Speed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-Acceleration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-Movement</a:t>
            </a:r>
            <a:r>
              <a:rPr lang="zh-CN" altLang="en-US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Angle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-Length</a:t>
            </a:r>
            <a:r>
              <a:rPr lang="zh-CN" altLang="en-US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change</a:t>
            </a:r>
          </a:p>
        </p:txBody>
      </p:sp>
      <p:sp>
        <p:nvSpPr>
          <p:cNvPr id="54" name="Google Shape;97;p14">
            <a:extLst>
              <a:ext uri="{FF2B5EF4-FFF2-40B4-BE49-F238E27FC236}">
                <a16:creationId xmlns:a16="http://schemas.microsoft.com/office/drawing/2014/main" id="{829C0A62-B449-9DF6-A7E9-E3FAFA83A8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245360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7;p14">
            <a:extLst>
              <a:ext uri="{FF2B5EF4-FFF2-40B4-BE49-F238E27FC236}">
                <a16:creationId xmlns:a16="http://schemas.microsoft.com/office/drawing/2014/main" id="{156A1B5E-B520-2E71-02A9-1B6F3A9976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4B086519-9E27-E40B-F557-F4DA8551811A}"/>
              </a:ext>
            </a:extLst>
          </p:cNvPr>
          <p:cNvGrpSpPr/>
          <p:nvPr/>
        </p:nvGrpSpPr>
        <p:grpSpPr>
          <a:xfrm>
            <a:off x="649062" y="1904997"/>
            <a:ext cx="7845876" cy="1393377"/>
            <a:chOff x="133353" y="1937654"/>
            <a:chExt cx="7845876" cy="1393377"/>
          </a:xfrm>
        </p:grpSpPr>
        <p:pic>
          <p:nvPicPr>
            <p:cNvPr id="21" name="图片 20" descr="图片包含 游戏机&#10;&#10;描述已自动生成">
              <a:extLst>
                <a:ext uri="{FF2B5EF4-FFF2-40B4-BE49-F238E27FC236}">
                  <a16:creationId xmlns:a16="http://schemas.microsoft.com/office/drawing/2014/main" id="{6805D2E7-6766-8784-9E6E-3E501C195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033" t="38506" r="51856" b="33660"/>
            <a:stretch/>
          </p:blipFill>
          <p:spPr>
            <a:xfrm>
              <a:off x="4150265" y="1937655"/>
              <a:ext cx="1205588" cy="1393375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9A60B4C-7C82-2383-1CFE-43EB4BB92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033" t="38506" r="51856" b="33660"/>
            <a:stretch/>
          </p:blipFill>
          <p:spPr>
            <a:xfrm>
              <a:off x="2799179" y="1937655"/>
              <a:ext cx="1205588" cy="1393376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B6A0F34-6DF7-F34B-95AE-7EC2A3EA9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033" t="38506" r="51856" b="33660"/>
            <a:stretch/>
          </p:blipFill>
          <p:spPr>
            <a:xfrm>
              <a:off x="1448092" y="1937654"/>
              <a:ext cx="1205589" cy="1393375"/>
            </a:xfrm>
            <a:prstGeom prst="rect">
              <a:avLst/>
            </a:prstGeom>
          </p:spPr>
        </p:pic>
        <p:pic>
          <p:nvPicPr>
            <p:cNvPr id="27" name="图片 26" descr="图片包含 游戏机&#10;&#10;描述已自动生成">
              <a:extLst>
                <a:ext uri="{FF2B5EF4-FFF2-40B4-BE49-F238E27FC236}">
                  <a16:creationId xmlns:a16="http://schemas.microsoft.com/office/drawing/2014/main" id="{CD005D74-0722-A893-CCF5-7592E092C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033" t="38506" r="51776" b="33503"/>
            <a:stretch/>
          </p:blipFill>
          <p:spPr>
            <a:xfrm>
              <a:off x="133353" y="1937656"/>
              <a:ext cx="1205590" cy="13933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F75C1342-9E46-00E9-7696-B2A3A1FD1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032" t="38506" r="51777" b="33502"/>
            <a:stretch/>
          </p:blipFill>
          <p:spPr>
            <a:xfrm>
              <a:off x="5501350" y="1937655"/>
              <a:ext cx="1205587" cy="1393375"/>
            </a:xfrm>
            <a:prstGeom prst="rect">
              <a:avLst/>
            </a:prstGeom>
          </p:spPr>
        </p:pic>
        <p:pic>
          <p:nvPicPr>
            <p:cNvPr id="31" name="图片 30" descr="图片包含 游戏机&#10;&#10;描述已自动生成">
              <a:extLst>
                <a:ext uri="{FF2B5EF4-FFF2-40B4-BE49-F238E27FC236}">
                  <a16:creationId xmlns:a16="http://schemas.microsoft.com/office/drawing/2014/main" id="{4AA37DDE-714E-CE5C-C728-63AF7DB33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6023" t="39244" r="51237" b="33869"/>
            <a:stretch/>
          </p:blipFill>
          <p:spPr>
            <a:xfrm>
              <a:off x="6852434" y="1937654"/>
              <a:ext cx="1126795" cy="1393376"/>
            </a:xfrm>
            <a:prstGeom prst="rect">
              <a:avLst/>
            </a:prstGeom>
          </p:spPr>
        </p:pic>
      </p:grpSp>
      <p:pic>
        <p:nvPicPr>
          <p:cNvPr id="34" name="图片 33" descr="图片包含 表格&#10;&#10;描述已自动生成">
            <a:extLst>
              <a:ext uri="{FF2B5EF4-FFF2-40B4-BE49-F238E27FC236}">
                <a16:creationId xmlns:a16="http://schemas.microsoft.com/office/drawing/2014/main" id="{9B49EA9A-A415-7DF1-5FF0-4B7C562F4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756" y="3743889"/>
            <a:ext cx="8732435" cy="140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01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CBA1687-B819-5C50-F534-05ACA1BBD170}"/>
              </a:ext>
            </a:extLst>
          </p:cNvPr>
          <p:cNvSpPr/>
          <p:nvPr/>
        </p:nvSpPr>
        <p:spPr>
          <a:xfrm>
            <a:off x="108284" y="1858079"/>
            <a:ext cx="8578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Unsupervised machine learning methods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for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stromule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motion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data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analysis</a:t>
            </a:r>
          </a:p>
        </p:txBody>
      </p:sp>
      <p:pic>
        <p:nvPicPr>
          <p:cNvPr id="3" name="图片 2" descr="图表, 散点图&#10;&#10;描述已自动生成">
            <a:extLst>
              <a:ext uri="{FF2B5EF4-FFF2-40B4-BE49-F238E27FC236}">
                <a16:creationId xmlns:a16="http://schemas.microsoft.com/office/drawing/2014/main" id="{D9287A87-E9F3-4C7D-DFB2-492A4BC36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38" y="3259566"/>
            <a:ext cx="2305968" cy="2243078"/>
          </a:xfrm>
          <a:prstGeom prst="rect">
            <a:avLst/>
          </a:prstGeom>
        </p:spPr>
      </p:pic>
      <p:pic>
        <p:nvPicPr>
          <p:cNvPr id="4" name="图片 3" descr="图片包含 应用程序&#10;&#10;描述已自动生成">
            <a:extLst>
              <a:ext uri="{FF2B5EF4-FFF2-40B4-BE49-F238E27FC236}">
                <a16:creationId xmlns:a16="http://schemas.microsoft.com/office/drawing/2014/main" id="{B139DD62-2546-150C-47EE-88FC84628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603"/>
          <a:stretch/>
        </p:blipFill>
        <p:spPr>
          <a:xfrm>
            <a:off x="2873870" y="3259566"/>
            <a:ext cx="2321579" cy="225818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355B189-E656-1488-FFDB-B139CE882995}"/>
              </a:ext>
            </a:extLst>
          </p:cNvPr>
          <p:cNvSpPr/>
          <p:nvPr/>
        </p:nvSpPr>
        <p:spPr>
          <a:xfrm>
            <a:off x="300789" y="5731847"/>
            <a:ext cx="2147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K-Means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F69510C-1C88-D340-4D6B-58C451EC2BDB}"/>
              </a:ext>
            </a:extLst>
          </p:cNvPr>
          <p:cNvSpPr/>
          <p:nvPr/>
        </p:nvSpPr>
        <p:spPr>
          <a:xfrm>
            <a:off x="3005565" y="5731847"/>
            <a:ext cx="20581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DBSCAN</a:t>
            </a:r>
          </a:p>
        </p:txBody>
      </p:sp>
      <p:sp>
        <p:nvSpPr>
          <p:cNvPr id="14" name="Google Shape;97;p14">
            <a:extLst>
              <a:ext uri="{FF2B5EF4-FFF2-40B4-BE49-F238E27FC236}">
                <a16:creationId xmlns:a16="http://schemas.microsoft.com/office/drawing/2014/main" id="{94C0EAFE-F559-50E7-0F27-819FA937D2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  <p:pic>
        <p:nvPicPr>
          <p:cNvPr id="1026" name="Picture 2" descr="MiniBatch KMeans, Affinity Propagation, MeanShift, Spectral Clustering, Ward, Agglomerative Clustering, DBSCAN, HDBSCAN, OPTICS, BIRCH, Gaussian Mixture">
            <a:extLst>
              <a:ext uri="{FF2B5EF4-FFF2-40B4-BE49-F238E27FC236}">
                <a16:creationId xmlns:a16="http://schemas.microsoft.com/office/drawing/2014/main" id="{D222DB46-1111-3959-A871-40DC9AF12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r="89211"/>
          <a:stretch/>
        </p:blipFill>
        <p:spPr bwMode="auto">
          <a:xfrm rot="16200000">
            <a:off x="6844607" y="1987580"/>
            <a:ext cx="718445" cy="360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niBatch KMeans, Affinity Propagation, MeanShift, Spectral Clustering, Ward, Agglomerative Clustering, DBSCAN, HDBSCAN, OPTICS, BIRCH, Gaussian Mixture">
            <a:extLst>
              <a:ext uri="{FF2B5EF4-FFF2-40B4-BE49-F238E27FC236}">
                <a16:creationId xmlns:a16="http://schemas.microsoft.com/office/drawing/2014/main" id="{B6CF902C-8ED6-BBBB-43C3-6B3D7F0D3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0" r="36819"/>
          <a:stretch/>
        </p:blipFill>
        <p:spPr bwMode="auto">
          <a:xfrm rot="16200000">
            <a:off x="6844609" y="2941542"/>
            <a:ext cx="718444" cy="360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114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CBA1687-B819-5C50-F534-05ACA1BBD170}"/>
              </a:ext>
            </a:extLst>
          </p:cNvPr>
          <p:cNvSpPr/>
          <p:nvPr/>
        </p:nvSpPr>
        <p:spPr>
          <a:xfrm>
            <a:off x="108285" y="1858079"/>
            <a:ext cx="5301916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K-Means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1.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Initialization: Choose K initial centroids.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2.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Assignment: Assign data points to the nearest centroid.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3.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Update: Recalculate the centroids as the mean of assigned points.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4.Repeat: Repeat assignment and update steps until convergence.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endParaRPr lang="en-US" altLang="zh-CN" sz="2400" dirty="0">
              <a:solidFill>
                <a:srgbClr val="93CDDD"/>
              </a:solidFill>
              <a:latin typeface="Calibri"/>
              <a:ea typeface="Calibri"/>
              <a:cs typeface="Calibri"/>
              <a:sym typeface="Helvetica Neue"/>
            </a:endParaRPr>
          </a:p>
        </p:txBody>
      </p:sp>
      <p:pic>
        <p:nvPicPr>
          <p:cNvPr id="3" name="图片 2" descr="图表, 散点图&#10;&#10;描述已自动生成">
            <a:extLst>
              <a:ext uri="{FF2B5EF4-FFF2-40B4-BE49-F238E27FC236}">
                <a16:creationId xmlns:a16="http://schemas.microsoft.com/office/drawing/2014/main" id="{D9287A87-E9F3-4C7D-DFB2-492A4BC36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179" y="1426814"/>
            <a:ext cx="2305968" cy="2243078"/>
          </a:xfrm>
          <a:prstGeom prst="rect">
            <a:avLst/>
          </a:prstGeom>
        </p:spPr>
      </p:pic>
      <p:sp>
        <p:nvSpPr>
          <p:cNvPr id="14" name="Google Shape;97;p14">
            <a:extLst>
              <a:ext uri="{FF2B5EF4-FFF2-40B4-BE49-F238E27FC236}">
                <a16:creationId xmlns:a16="http://schemas.microsoft.com/office/drawing/2014/main" id="{94C0EAFE-F559-50E7-0F27-819FA937D2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  <p:pic>
        <p:nvPicPr>
          <p:cNvPr id="8" name="图片 7" descr="图表, 折线图&#10;&#10;描述已自动生成">
            <a:extLst>
              <a:ext uri="{FF2B5EF4-FFF2-40B4-BE49-F238E27FC236}">
                <a16:creationId xmlns:a16="http://schemas.microsoft.com/office/drawing/2014/main" id="{5C6D9E3A-F47A-6A66-11C6-4542F809B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027" y="3768783"/>
            <a:ext cx="2331119" cy="172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19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476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18444</TotalTime>
  <Words>892</Words>
  <Application>Microsoft Macintosh PowerPoint</Application>
  <PresentationFormat>全屏显示(4:3)</PresentationFormat>
  <Paragraphs>126</Paragraphs>
  <Slides>22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6" baseType="lpstr">
      <vt:lpstr>Arial</vt:lpstr>
      <vt:lpstr>Calibri</vt:lpstr>
      <vt:lpstr>Cambria Math</vt:lpstr>
      <vt:lpstr>Office Theme</vt:lpstr>
      <vt:lpstr>Characterization of 3D organelle motion using curve fitting and clustering by unsupervised machine learning 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Novel Transformer based methods for Automatic Classification and Quantification of Stromule Dynamics from Microscopy Images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 </dc:title>
  <cp:lastModifiedBy>Liang, Huining</cp:lastModifiedBy>
  <cp:revision>77</cp:revision>
  <dcterms:modified xsi:type="dcterms:W3CDTF">2024-12-16T22:05:33Z</dcterms:modified>
</cp:coreProperties>
</file>