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5" roundtripDataSignature="AMtx7mgmQ0sWIQ++/eYV6qlHrl3hVg1U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ca7eda16af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2ca7eda16af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2ca7eda16af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eb20fe83a5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eb20fe83a5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eb20fe83a5_0_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a7eda16af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2ca7eda16af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a7eda16af_0_1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2ca7eda16af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ae0687cbd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cae0687cbd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cae0687cbd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0"/>
          <p:cNvSpPr txBox="1"/>
          <p:nvPr>
            <p:ph idx="1" type="subTitle"/>
          </p:nvPr>
        </p:nvSpPr>
        <p:spPr>
          <a:xfrm>
            <a:off x="1371600" y="3921925"/>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9"/>
          <p:cNvSpPr txBox="1"/>
          <p:nvPr>
            <p:ph idx="1" type="body"/>
          </p:nvPr>
        </p:nvSpPr>
        <p:spPr>
          <a:xfrm rot="5400000">
            <a:off x="2590800" y="-533399"/>
            <a:ext cx="39624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6" name="Google Shape;7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2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1"/>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93CDDD"/>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1" name="Google Shape;3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8" name="Google Shape;3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6" name="Google Shape;46;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7" name="Google Shape;4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93CDD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93CDDD"/>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rgbClr val="93CDDD"/>
              </a:buClr>
              <a:buSzPts val="3200"/>
              <a:buChar char="•"/>
              <a:defRPr sz="3200"/>
            </a:lvl1pPr>
            <a:lvl2pPr indent="-406400" lvl="1" marL="914400" algn="l">
              <a:lnSpc>
                <a:spcPct val="100000"/>
              </a:lnSpc>
              <a:spcBef>
                <a:spcPts val="560"/>
              </a:spcBef>
              <a:spcAft>
                <a:spcPts val="0"/>
              </a:spcAft>
              <a:buClr>
                <a:srgbClr val="93CDDD"/>
              </a:buClr>
              <a:buSzPts val="2800"/>
              <a:buChar char="–"/>
              <a:defRPr sz="2800"/>
            </a:lvl2pPr>
            <a:lvl3pPr indent="-381000" lvl="2" marL="1371600" algn="l">
              <a:lnSpc>
                <a:spcPct val="100000"/>
              </a:lnSpc>
              <a:spcBef>
                <a:spcPts val="480"/>
              </a:spcBef>
              <a:spcAft>
                <a:spcPts val="0"/>
              </a:spcAft>
              <a:buClr>
                <a:srgbClr val="93CDDD"/>
              </a:buClr>
              <a:buSzPts val="2400"/>
              <a:buChar char="•"/>
              <a:defRPr sz="2400"/>
            </a:lvl3pPr>
            <a:lvl4pPr indent="-355600" lvl="3" marL="1828800" algn="l">
              <a:lnSpc>
                <a:spcPct val="100000"/>
              </a:lnSpc>
              <a:spcBef>
                <a:spcPts val="400"/>
              </a:spcBef>
              <a:spcAft>
                <a:spcPts val="0"/>
              </a:spcAft>
              <a:buClr>
                <a:srgbClr val="93CDDD"/>
              </a:buClr>
              <a:buSzPts val="2000"/>
              <a:buChar char="–"/>
              <a:defRPr sz="2000"/>
            </a:lvl4pPr>
            <a:lvl5pPr indent="-355600" lvl="4" marL="2286000" algn="l">
              <a:lnSpc>
                <a:spcPct val="100000"/>
              </a:lnSpc>
              <a:spcBef>
                <a:spcPts val="400"/>
              </a:spcBef>
              <a:spcAft>
                <a:spcPts val="0"/>
              </a:spcAft>
              <a:buClr>
                <a:srgbClr val="93CDDD"/>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2" name="Google Shape;62;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93CDDD"/>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8"/>
          <p:cNvSpPr/>
          <p:nvPr>
            <p:ph idx="2" type="pic"/>
          </p:nvPr>
        </p:nvSpPr>
        <p:spPr>
          <a:xfrm>
            <a:off x="1792288" y="612775"/>
            <a:ext cx="5486400" cy="4114800"/>
          </a:xfrm>
          <a:prstGeom prst="rect">
            <a:avLst/>
          </a:prstGeom>
          <a:noFill/>
          <a:ln>
            <a:noFill/>
          </a:ln>
        </p:spPr>
      </p:sp>
      <p:sp>
        <p:nvSpPr>
          <p:cNvPr id="69" name="Google Shape;69;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625"/>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93CDDD"/>
              </a:buClr>
              <a:buSzPts val="4400"/>
              <a:buFont typeface="Calibri"/>
              <a:buNone/>
              <a:defRPr b="0" i="0" sz="4400" u="none" cap="none" strike="noStrike">
                <a:solidFill>
                  <a:srgbClr val="93CDD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93CDDD"/>
              </a:buClr>
              <a:buSzPts val="3200"/>
              <a:buFont typeface="Arial"/>
              <a:buChar char="•"/>
              <a:defRPr b="0" i="0" sz="3200" u="none" cap="none" strike="noStrike">
                <a:solidFill>
                  <a:srgbClr val="93CDDD"/>
                </a:solidFill>
                <a:latin typeface="Calibri"/>
                <a:ea typeface="Calibri"/>
                <a:cs typeface="Calibri"/>
                <a:sym typeface="Calibri"/>
              </a:defRPr>
            </a:lvl1pPr>
            <a:lvl2pPr indent="-406400" lvl="1" marL="914400" marR="0" rtl="0" algn="l">
              <a:lnSpc>
                <a:spcPct val="100000"/>
              </a:lnSpc>
              <a:spcBef>
                <a:spcPts val="560"/>
              </a:spcBef>
              <a:spcAft>
                <a:spcPts val="0"/>
              </a:spcAft>
              <a:buClr>
                <a:srgbClr val="93CDDD"/>
              </a:buClr>
              <a:buSzPts val="2800"/>
              <a:buFont typeface="Arial"/>
              <a:buChar char="–"/>
              <a:defRPr b="0" i="0" sz="2800" u="none" cap="none" strike="noStrike">
                <a:solidFill>
                  <a:srgbClr val="93CDDD"/>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93CDDD"/>
              </a:buClr>
              <a:buSzPts val="2400"/>
              <a:buFont typeface="Arial"/>
              <a:buChar char="•"/>
              <a:defRPr b="0" i="0" sz="2400" u="none" cap="none" strike="noStrike">
                <a:solidFill>
                  <a:srgbClr val="93CDDD"/>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9"/>
          <p:cNvPicPr preferRelativeResize="0"/>
          <p:nvPr/>
        </p:nvPicPr>
        <p:blipFill rotWithShape="1">
          <a:blip r:embed="rId1">
            <a:alphaModFix/>
          </a:blip>
          <a:srcRect b="0" l="0" r="0" t="0"/>
          <a:stretch/>
        </p:blipFill>
        <p:spPr>
          <a:xfrm>
            <a:off x="6510136" y="5322102"/>
            <a:ext cx="2486640" cy="1142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grA5KfDlsAY" TargetMode="External"/><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hyperlink" Target="http://www.youtube.com/watch?v=zLAmF0H-FTM" TargetMode="External"/><Relationship Id="rId7"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 Id="rId4" Type="http://schemas.openxmlformats.org/officeDocument/2006/relationships/image" Target="../media/image5.gif"/><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685800" y="1019350"/>
            <a:ext cx="7772400" cy="147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4800"/>
              <a:t>Waveform Systematics for</a:t>
            </a:r>
            <a:endParaRPr sz="4800"/>
          </a:p>
          <a:p>
            <a:pPr indent="0" lvl="0" marL="0" rtl="0" algn="ctr">
              <a:lnSpc>
                <a:spcPct val="100000"/>
              </a:lnSpc>
              <a:spcBef>
                <a:spcPts val="0"/>
              </a:spcBef>
              <a:spcAft>
                <a:spcPts val="0"/>
              </a:spcAft>
              <a:buClr>
                <a:schemeClr val="dk1"/>
              </a:buClr>
              <a:buSzPts val="1100"/>
              <a:buFont typeface="Arial"/>
              <a:buNone/>
            </a:pPr>
            <a:r>
              <a:rPr lang="en-US" sz="4800"/>
              <a:t>Black Hole Binary Mergers Models</a:t>
            </a:r>
            <a:endParaRPr sz="4800"/>
          </a:p>
        </p:txBody>
      </p:sp>
      <p:sp>
        <p:nvSpPr>
          <p:cNvPr id="91" name="Google Shape;91;p1"/>
          <p:cNvSpPr txBox="1"/>
          <p:nvPr>
            <p:ph idx="1" type="subTitle"/>
          </p:nvPr>
        </p:nvSpPr>
        <p:spPr>
          <a:xfrm>
            <a:off x="1371600" y="3921925"/>
            <a:ext cx="6400800" cy="175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2CCDC"/>
              </a:buClr>
              <a:buSzPts val="2000"/>
              <a:buNone/>
            </a:pPr>
            <a:r>
              <a:rPr lang="en-US" sz="2000">
                <a:solidFill>
                  <a:srgbClr val="92CCDC"/>
                </a:solidFill>
              </a:rPr>
              <a:t>Student: 	Samuel Clyne, University of Rhode Island</a:t>
            </a:r>
            <a:endParaRPr/>
          </a:p>
          <a:p>
            <a:pPr indent="0" lvl="0" marL="0" rtl="0" algn="l">
              <a:lnSpc>
                <a:spcPct val="100000"/>
              </a:lnSpc>
              <a:spcBef>
                <a:spcPts val="400"/>
              </a:spcBef>
              <a:spcAft>
                <a:spcPts val="0"/>
              </a:spcAft>
              <a:buClr>
                <a:srgbClr val="92CCDC"/>
              </a:buClr>
              <a:buSzPts val="2000"/>
              <a:buNone/>
            </a:pPr>
            <a:r>
              <a:rPr lang="en-US" sz="2000">
                <a:solidFill>
                  <a:srgbClr val="92CCDC"/>
                </a:solidFill>
              </a:rPr>
              <a:t>			 Samuel.Clyne@uri.edu</a:t>
            </a:r>
            <a:endParaRPr sz="2000">
              <a:solidFill>
                <a:srgbClr val="92CCDC"/>
              </a:solidFill>
            </a:endParaRPr>
          </a:p>
          <a:p>
            <a:pPr indent="0" lvl="0" marL="0" rtl="0" algn="l">
              <a:lnSpc>
                <a:spcPct val="100000"/>
              </a:lnSpc>
              <a:spcBef>
                <a:spcPts val="400"/>
              </a:spcBef>
              <a:spcAft>
                <a:spcPts val="0"/>
              </a:spcAft>
              <a:buClr>
                <a:srgbClr val="92CCDC"/>
              </a:buClr>
              <a:buSzPts val="2000"/>
              <a:buNone/>
            </a:pPr>
            <a:r>
              <a:rPr lang="en-US" sz="2000">
                <a:solidFill>
                  <a:srgbClr val="92CCDC"/>
                </a:solidFill>
              </a:rPr>
              <a:t>Mentor: 	Dr Michael Puerrer, URI</a:t>
            </a:r>
            <a:endParaRPr/>
          </a:p>
          <a:p>
            <a:pPr indent="0" lvl="0" marL="0" rtl="0" algn="l">
              <a:lnSpc>
                <a:spcPct val="100000"/>
              </a:lnSpc>
              <a:spcBef>
                <a:spcPts val="400"/>
              </a:spcBef>
              <a:spcAft>
                <a:spcPts val="0"/>
              </a:spcAft>
              <a:buClr>
                <a:srgbClr val="92CCDC"/>
              </a:buClr>
              <a:buSzPts val="2000"/>
              <a:buNone/>
            </a:pPr>
            <a:r>
              <a:rPr lang="en-US" sz="2000">
                <a:solidFill>
                  <a:srgbClr val="92CCDC"/>
                </a:solidFill>
              </a:rPr>
              <a:t>			 mpuerrer@uri.edu</a:t>
            </a:r>
            <a:endParaRPr sz="2000">
              <a:solidFill>
                <a:srgbClr val="92CCDC"/>
              </a:solidFill>
            </a:endParaRPr>
          </a:p>
          <a:p>
            <a:pPr indent="0" lvl="0" marL="0" rtl="0" algn="l">
              <a:lnSpc>
                <a:spcPct val="100000"/>
              </a:lnSpc>
              <a:spcBef>
                <a:spcPts val="320"/>
              </a:spcBef>
              <a:spcAft>
                <a:spcPts val="0"/>
              </a:spcAft>
              <a:buClr>
                <a:srgbClr val="888888"/>
              </a:buClr>
              <a:buSzPts val="1600"/>
              <a:buNone/>
            </a:pPr>
            <a:r>
              <a:t/>
            </a:r>
            <a:endParaRPr sz="1600">
              <a:solidFill>
                <a:srgbClr val="92CCDC"/>
              </a:solidFill>
            </a:endParaRPr>
          </a:p>
          <a:p>
            <a:pPr indent="0" lvl="0" marL="0" rtl="0" algn="l">
              <a:lnSpc>
                <a:spcPct val="100000"/>
              </a:lnSpc>
              <a:spcBef>
                <a:spcPts val="320"/>
              </a:spcBef>
              <a:spcAft>
                <a:spcPts val="0"/>
              </a:spcAft>
              <a:buClr>
                <a:srgbClr val="92CCDC"/>
              </a:buClr>
              <a:buSzPts val="1600"/>
              <a:buNone/>
            </a:pPr>
            <a:r>
              <a:rPr lang="en-US" sz="1600">
                <a:solidFill>
                  <a:srgbClr val="92CCDC"/>
                </a:solidFill>
              </a:rPr>
              <a:t>Date July 10 2024</a:t>
            </a:r>
            <a:endParaRPr/>
          </a:p>
        </p:txBody>
      </p:sp>
      <p:sp>
        <p:nvSpPr>
          <p:cNvPr id="92" name="Google Shape;92;p1"/>
          <p:cNvSpPr txBox="1"/>
          <p:nvPr/>
        </p:nvSpPr>
        <p:spPr>
          <a:xfrm>
            <a:off x="524925" y="237075"/>
            <a:ext cx="8382000" cy="9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ca7eda16af_0_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3100"/>
              <a:t>Waveform Systematics for</a:t>
            </a:r>
            <a:endParaRPr sz="3100"/>
          </a:p>
          <a:p>
            <a:pPr indent="0" lvl="0" marL="0" rtl="0" algn="ctr">
              <a:lnSpc>
                <a:spcPct val="100000"/>
              </a:lnSpc>
              <a:spcBef>
                <a:spcPts val="0"/>
              </a:spcBef>
              <a:spcAft>
                <a:spcPts val="0"/>
              </a:spcAft>
              <a:buClr>
                <a:schemeClr val="dk1"/>
              </a:buClr>
              <a:buSzPts val="1100"/>
              <a:buFont typeface="Arial"/>
              <a:buNone/>
            </a:pPr>
            <a:r>
              <a:rPr lang="en-US" sz="3100"/>
              <a:t>Black Hole Binary Mergers Models</a:t>
            </a:r>
            <a:endParaRPr sz="2700"/>
          </a:p>
        </p:txBody>
      </p:sp>
      <p:sp>
        <p:nvSpPr>
          <p:cNvPr id="99" name="Google Shape;99;g2ca7eda16af_0_9"/>
          <p:cNvSpPr txBox="1"/>
          <p:nvPr>
            <p:ph idx="1" type="body"/>
          </p:nvPr>
        </p:nvSpPr>
        <p:spPr>
          <a:xfrm>
            <a:off x="457200" y="1419150"/>
            <a:ext cx="2641500" cy="4019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Clr>
                <a:schemeClr val="dk1"/>
              </a:buClr>
              <a:buSzPts val="1100"/>
              <a:buFont typeface="Arial"/>
              <a:buNone/>
            </a:pPr>
            <a:r>
              <a:rPr lang="en-US" sz="2900"/>
              <a:t>Background</a:t>
            </a:r>
            <a:endParaRPr sz="2900"/>
          </a:p>
          <a:p>
            <a:pPr indent="-323850" lvl="0" marL="457200" rtl="0" algn="l">
              <a:lnSpc>
                <a:spcPct val="100000"/>
              </a:lnSpc>
              <a:spcBef>
                <a:spcPts val="0"/>
              </a:spcBef>
              <a:spcAft>
                <a:spcPts val="0"/>
              </a:spcAft>
              <a:buSzPts val="1500"/>
              <a:buChar char="•"/>
            </a:pPr>
            <a:r>
              <a:rPr lang="en-US" sz="1500"/>
              <a:t>Gravitational Waves are radiation of energy when massive objects collide</a:t>
            </a:r>
            <a:endParaRPr sz="1500"/>
          </a:p>
          <a:p>
            <a:pPr indent="-323850" lvl="0" marL="457200" rtl="0" algn="l">
              <a:lnSpc>
                <a:spcPct val="100000"/>
              </a:lnSpc>
              <a:spcBef>
                <a:spcPts val="0"/>
              </a:spcBef>
              <a:spcAft>
                <a:spcPts val="0"/>
              </a:spcAft>
              <a:buSzPts val="1500"/>
              <a:buChar char="•"/>
            </a:pPr>
            <a:r>
              <a:rPr lang="en-US" sz="1500"/>
              <a:t>Thanks to general relativity, we can construct synthetic waveforms to compare detection date to</a:t>
            </a:r>
            <a:endParaRPr sz="1500"/>
          </a:p>
          <a:p>
            <a:pPr indent="-323850" lvl="0" marL="457200" rtl="0" algn="l">
              <a:lnSpc>
                <a:spcPct val="100000"/>
              </a:lnSpc>
              <a:spcBef>
                <a:spcPts val="0"/>
              </a:spcBef>
              <a:spcAft>
                <a:spcPts val="0"/>
              </a:spcAft>
              <a:buSzPts val="1500"/>
              <a:buChar char="•"/>
            </a:pPr>
            <a:r>
              <a:rPr lang="en-US" sz="1500"/>
              <a:t>Different waveform model families have different underlying physics</a:t>
            </a:r>
            <a:endParaRPr sz="1500"/>
          </a:p>
          <a:p>
            <a:pPr indent="-323850" lvl="0" marL="457200" rtl="0" algn="l">
              <a:lnSpc>
                <a:spcPct val="100000"/>
              </a:lnSpc>
              <a:spcBef>
                <a:spcPts val="0"/>
              </a:spcBef>
              <a:spcAft>
                <a:spcPts val="0"/>
              </a:spcAft>
              <a:buSzPts val="1500"/>
              <a:buChar char="•"/>
            </a:pPr>
            <a:r>
              <a:rPr lang="en-US" sz="1500"/>
              <a:t>Previous work analyzed simple waveform models, current project focuses on full waveform model</a:t>
            </a:r>
            <a:endParaRPr sz="1500"/>
          </a:p>
          <a:p>
            <a:pPr indent="0" lvl="0" marL="0" rtl="0" algn="l">
              <a:lnSpc>
                <a:spcPct val="100000"/>
              </a:lnSpc>
              <a:spcBef>
                <a:spcPts val="360"/>
              </a:spcBef>
              <a:spcAft>
                <a:spcPts val="0"/>
              </a:spcAft>
              <a:buSzPts val="1800"/>
              <a:buNone/>
            </a:pPr>
            <a:r>
              <a:t/>
            </a:r>
            <a:endParaRPr sz="1500"/>
          </a:p>
        </p:txBody>
      </p:sp>
      <p:sp>
        <p:nvSpPr>
          <p:cNvPr id="100" name="Google Shape;100;g2ca7eda16af_0_9"/>
          <p:cNvSpPr txBox="1"/>
          <p:nvPr/>
        </p:nvSpPr>
        <p:spPr>
          <a:xfrm>
            <a:off x="1939463" y="6197400"/>
            <a:ext cx="3339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93CDDD"/>
                </a:solidFill>
                <a:latin typeface="Arial"/>
                <a:ea typeface="Arial"/>
                <a:cs typeface="Arial"/>
                <a:sym typeface="Arial"/>
              </a:rPr>
              <a:t>Code: https://github.com/dingo-gw/dingo</a:t>
            </a:r>
            <a:endParaRPr b="0" i="0" sz="1000" u="none" cap="none" strike="noStrike">
              <a:solidFill>
                <a:srgbClr val="93CDDD"/>
              </a:solidFill>
              <a:latin typeface="Arial"/>
              <a:ea typeface="Arial"/>
              <a:cs typeface="Arial"/>
              <a:sym typeface="Arial"/>
            </a:endParaRPr>
          </a:p>
        </p:txBody>
      </p:sp>
      <p:pic>
        <p:nvPicPr>
          <p:cNvPr descr="Binary black hole system with spin of 0.91 on the large hole and 0.3 on the small hole. The spins are oriented in random directions, and the mass ratio is 6:1.  Colors indicate the vorticity of the apparent horizon and arrows denote the spin directions. The large spins produce significant orbital precession.&#10;&#10;The simulation and rendering were performed by members of the SXS collaboration (http://www.black-holes.org), using the SpEC code (http://www.black-holes.org/SpEC/) and the open-source visualization application ParaView (http://www.paraview.org/).&#10;Movie rendered by Robert McGehee and Alex Streicher." id="101" name="Google Shape;101;g2ca7eda16af_0_9" title="Highly precessing binary black hole run">
            <a:hlinkClick r:id="rId3"/>
          </p:cNvPr>
          <p:cNvPicPr preferRelativeResize="0"/>
          <p:nvPr/>
        </p:nvPicPr>
        <p:blipFill>
          <a:blip r:embed="rId4">
            <a:alphaModFix/>
          </a:blip>
          <a:stretch>
            <a:fillRect/>
          </a:stretch>
        </p:blipFill>
        <p:spPr>
          <a:xfrm>
            <a:off x="3554200" y="3613963"/>
            <a:ext cx="3339000" cy="1878188"/>
          </a:xfrm>
          <a:prstGeom prst="rect">
            <a:avLst/>
          </a:prstGeom>
          <a:noFill/>
          <a:ln>
            <a:noFill/>
          </a:ln>
        </p:spPr>
      </p:pic>
      <p:pic>
        <p:nvPicPr>
          <p:cNvPr id="102" name="Google Shape;102;g2ca7eda16af_0_9"/>
          <p:cNvPicPr preferRelativeResize="0"/>
          <p:nvPr/>
        </p:nvPicPr>
        <p:blipFill rotWithShape="1">
          <a:blip r:embed="rId5">
            <a:alphaModFix/>
          </a:blip>
          <a:srcRect b="0" l="0" r="0" t="0"/>
          <a:stretch/>
        </p:blipFill>
        <p:spPr>
          <a:xfrm>
            <a:off x="457202" y="6042362"/>
            <a:ext cx="1014448" cy="648775"/>
          </a:xfrm>
          <a:prstGeom prst="rect">
            <a:avLst/>
          </a:prstGeom>
          <a:noFill/>
          <a:ln>
            <a:noFill/>
          </a:ln>
        </p:spPr>
      </p:pic>
      <p:sp>
        <p:nvSpPr>
          <p:cNvPr id="103" name="Google Shape;103;g2ca7eda16af_0_9"/>
          <p:cNvSpPr txBox="1"/>
          <p:nvPr/>
        </p:nvSpPr>
        <p:spPr>
          <a:xfrm>
            <a:off x="4407750" y="5527975"/>
            <a:ext cx="2566800" cy="1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600">
                <a:solidFill>
                  <a:srgbClr val="93CDDD"/>
                </a:solidFill>
                <a:latin typeface="Calibri"/>
                <a:ea typeface="Calibri"/>
                <a:cs typeface="Calibri"/>
                <a:sym typeface="Calibri"/>
              </a:rPr>
              <a:t>https://www.youtube.com/watch?v=grA5KfDlsAY&amp;t=1s</a:t>
            </a:r>
            <a:endParaRPr sz="600">
              <a:solidFill>
                <a:srgbClr val="93CDDD"/>
              </a:solidFill>
              <a:latin typeface="Calibri"/>
              <a:ea typeface="Calibri"/>
              <a:cs typeface="Calibri"/>
              <a:sym typeface="Calibri"/>
            </a:endParaRPr>
          </a:p>
          <a:p>
            <a:pPr indent="0" lvl="0" marL="0" rtl="0" algn="l">
              <a:spcBef>
                <a:spcPts val="0"/>
              </a:spcBef>
              <a:spcAft>
                <a:spcPts val="0"/>
              </a:spcAft>
              <a:buNone/>
            </a:pPr>
            <a:r>
              <a:t/>
            </a:r>
            <a:endParaRPr sz="3200">
              <a:solidFill>
                <a:srgbClr val="93CDDD"/>
              </a:solidFill>
              <a:latin typeface="Calibri"/>
              <a:ea typeface="Calibri"/>
              <a:cs typeface="Calibri"/>
              <a:sym typeface="Calibri"/>
            </a:endParaRPr>
          </a:p>
        </p:txBody>
      </p:sp>
      <p:pic>
        <p:nvPicPr>
          <p:cNvPr descr="This artist's animation shows the merger of two black holes and the gravitational waves that ripple outward during the event. The black holes—which represent those detected by LIGO on Dec. 26, 2015—were 14 and 8 times the mass of the sun, until they merged, forming a single black hole 21 times the sun's mass. One solar mass was converted to gravitational waves. In reality, the area near the black holes would appear highly warped, and the gravitational waves would be difficult to see directly.&#10;&#10;Credit: LIGO/T. Pyle" id="104" name="Google Shape;104;g2ca7eda16af_0_9" title="Ripples in Spacetime Pond">
            <a:hlinkClick r:id="rId6"/>
          </p:cNvPr>
          <p:cNvPicPr preferRelativeResize="0"/>
          <p:nvPr/>
        </p:nvPicPr>
        <p:blipFill>
          <a:blip r:embed="rId7">
            <a:alphaModFix/>
          </a:blip>
          <a:stretch>
            <a:fillRect/>
          </a:stretch>
        </p:blipFill>
        <p:spPr>
          <a:xfrm>
            <a:off x="3554200" y="1419150"/>
            <a:ext cx="2988575" cy="1935575"/>
          </a:xfrm>
          <a:prstGeom prst="rect">
            <a:avLst/>
          </a:prstGeom>
          <a:noFill/>
          <a:ln>
            <a:noFill/>
          </a:ln>
        </p:spPr>
      </p:pic>
      <p:sp>
        <p:nvSpPr>
          <p:cNvPr id="105" name="Google Shape;105;g2ca7eda16af_0_9"/>
          <p:cNvSpPr txBox="1"/>
          <p:nvPr/>
        </p:nvSpPr>
        <p:spPr>
          <a:xfrm>
            <a:off x="3704175" y="3331675"/>
            <a:ext cx="2434200" cy="2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solidFill>
                  <a:srgbClr val="93CDDD"/>
                </a:solidFill>
                <a:latin typeface="Calibri"/>
                <a:ea typeface="Calibri"/>
                <a:cs typeface="Calibri"/>
                <a:sym typeface="Calibri"/>
              </a:rPr>
              <a:t>https://www.youtube.com/watch?v=zLAmF0H-FTM&amp;t=4s</a:t>
            </a:r>
            <a:endParaRPr sz="600">
              <a:solidFill>
                <a:srgbClr val="93CDDD"/>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eb20fe83a5_0_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3100"/>
              <a:t>Waveform Systematics for</a:t>
            </a:r>
            <a:endParaRPr sz="3100"/>
          </a:p>
          <a:p>
            <a:pPr indent="0" lvl="0" marL="0" rtl="0" algn="ctr">
              <a:lnSpc>
                <a:spcPct val="100000"/>
              </a:lnSpc>
              <a:spcBef>
                <a:spcPts val="0"/>
              </a:spcBef>
              <a:spcAft>
                <a:spcPts val="0"/>
              </a:spcAft>
              <a:buClr>
                <a:schemeClr val="dk1"/>
              </a:buClr>
              <a:buSzPts val="1100"/>
              <a:buFont typeface="Arial"/>
              <a:buNone/>
            </a:pPr>
            <a:r>
              <a:rPr lang="en-US" sz="3100"/>
              <a:t>Black Hole Binary Mergers Models</a:t>
            </a:r>
            <a:endParaRPr sz="2700"/>
          </a:p>
        </p:txBody>
      </p:sp>
      <p:sp>
        <p:nvSpPr>
          <p:cNvPr id="112" name="Google Shape;112;g2eb20fe83a5_0_33"/>
          <p:cNvSpPr txBox="1"/>
          <p:nvPr>
            <p:ph idx="1" type="body"/>
          </p:nvPr>
        </p:nvSpPr>
        <p:spPr>
          <a:xfrm>
            <a:off x="457200" y="1419150"/>
            <a:ext cx="3929100" cy="212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360"/>
              </a:spcBef>
              <a:spcAft>
                <a:spcPts val="0"/>
              </a:spcAft>
              <a:buClr>
                <a:schemeClr val="dk1"/>
              </a:buClr>
              <a:buSzPts val="1100"/>
              <a:buFont typeface="Arial"/>
              <a:buNone/>
            </a:pPr>
            <a:r>
              <a:rPr lang="en-US" sz="2900"/>
              <a:t>Goals</a:t>
            </a:r>
            <a:endParaRPr sz="1500"/>
          </a:p>
          <a:p>
            <a:pPr indent="-323850" lvl="0" marL="457200" rtl="0" algn="l">
              <a:lnSpc>
                <a:spcPct val="100000"/>
              </a:lnSpc>
              <a:spcBef>
                <a:spcPts val="360"/>
              </a:spcBef>
              <a:spcAft>
                <a:spcPts val="0"/>
              </a:spcAft>
              <a:buSzPts val="1500"/>
              <a:buChar char="•"/>
            </a:pPr>
            <a:r>
              <a:rPr lang="en-US" sz="1500"/>
              <a:t>Leverage Deep Inference for Gravitational Wave Observations (DINGO) neural networks to analyze injections with models trained on different waveform families</a:t>
            </a:r>
            <a:endParaRPr sz="1500"/>
          </a:p>
          <a:p>
            <a:pPr indent="-323850" lvl="0" marL="457200" rtl="0" algn="l">
              <a:lnSpc>
                <a:spcPct val="100000"/>
              </a:lnSpc>
              <a:spcBef>
                <a:spcPts val="0"/>
              </a:spcBef>
              <a:spcAft>
                <a:spcPts val="0"/>
              </a:spcAft>
              <a:buSzPts val="1500"/>
              <a:buChar char="•"/>
            </a:pPr>
            <a:r>
              <a:rPr lang="en-US" sz="1500"/>
              <a:t>Compare posterior results across a grid varying mass ratio, tilt, theta_JN, and a_1 to map systematic bias</a:t>
            </a:r>
            <a:endParaRPr sz="1500"/>
          </a:p>
          <a:p>
            <a:pPr indent="0" lvl="0" marL="0" rtl="0" algn="l">
              <a:lnSpc>
                <a:spcPct val="100000"/>
              </a:lnSpc>
              <a:spcBef>
                <a:spcPts val="0"/>
              </a:spcBef>
              <a:spcAft>
                <a:spcPts val="0"/>
              </a:spcAft>
              <a:buNone/>
            </a:pPr>
            <a:r>
              <a:t/>
            </a:r>
            <a:endParaRPr sz="1500"/>
          </a:p>
          <a:p>
            <a:pPr indent="0" lvl="0" marL="0" rtl="0" algn="l">
              <a:lnSpc>
                <a:spcPct val="100000"/>
              </a:lnSpc>
              <a:spcBef>
                <a:spcPts val="360"/>
              </a:spcBef>
              <a:spcAft>
                <a:spcPts val="0"/>
              </a:spcAft>
              <a:buSzPts val="1800"/>
              <a:buNone/>
            </a:pPr>
            <a:r>
              <a:t/>
            </a:r>
            <a:endParaRPr sz="1500"/>
          </a:p>
        </p:txBody>
      </p:sp>
      <p:sp>
        <p:nvSpPr>
          <p:cNvPr id="113" name="Google Shape;113;g2eb20fe83a5_0_33"/>
          <p:cNvSpPr txBox="1"/>
          <p:nvPr/>
        </p:nvSpPr>
        <p:spPr>
          <a:xfrm>
            <a:off x="1586698" y="6302971"/>
            <a:ext cx="2763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93CDDD"/>
                </a:solidFill>
                <a:latin typeface="Arial"/>
                <a:ea typeface="Arial"/>
                <a:cs typeface="Arial"/>
                <a:sym typeface="Arial"/>
              </a:rPr>
              <a:t>Code: https://github.com/dingo-gw/dingo</a:t>
            </a:r>
            <a:endParaRPr b="0" i="0" sz="1000" u="none" cap="none" strike="noStrike">
              <a:solidFill>
                <a:srgbClr val="93CDDD"/>
              </a:solidFill>
              <a:latin typeface="Arial"/>
              <a:ea typeface="Arial"/>
              <a:cs typeface="Arial"/>
              <a:sym typeface="Arial"/>
            </a:endParaRPr>
          </a:p>
        </p:txBody>
      </p:sp>
      <p:pic>
        <p:nvPicPr>
          <p:cNvPr id="114" name="Google Shape;114;g2eb20fe83a5_0_33"/>
          <p:cNvPicPr preferRelativeResize="0"/>
          <p:nvPr/>
        </p:nvPicPr>
        <p:blipFill rotWithShape="1">
          <a:blip r:embed="rId3">
            <a:alphaModFix/>
          </a:blip>
          <a:srcRect b="0" l="0" r="0" t="0"/>
          <a:stretch/>
        </p:blipFill>
        <p:spPr>
          <a:xfrm>
            <a:off x="457202" y="6042362"/>
            <a:ext cx="1014448" cy="648775"/>
          </a:xfrm>
          <a:prstGeom prst="rect">
            <a:avLst/>
          </a:prstGeom>
          <a:noFill/>
          <a:ln>
            <a:noFill/>
          </a:ln>
        </p:spPr>
      </p:pic>
      <p:sp>
        <p:nvSpPr>
          <p:cNvPr id="115" name="Google Shape;115;g2eb20fe83a5_0_33"/>
          <p:cNvSpPr txBox="1"/>
          <p:nvPr/>
        </p:nvSpPr>
        <p:spPr>
          <a:xfrm>
            <a:off x="4633150" y="1419150"/>
            <a:ext cx="2763300" cy="2457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16" name="Google Shape;116;g2eb20fe83a5_0_33"/>
          <p:cNvPicPr preferRelativeResize="0"/>
          <p:nvPr/>
        </p:nvPicPr>
        <p:blipFill>
          <a:blip r:embed="rId4">
            <a:alphaModFix/>
          </a:blip>
          <a:stretch>
            <a:fillRect/>
          </a:stretch>
        </p:blipFill>
        <p:spPr>
          <a:xfrm>
            <a:off x="4860918" y="1445258"/>
            <a:ext cx="2307881" cy="2381926"/>
          </a:xfrm>
          <a:prstGeom prst="rect">
            <a:avLst/>
          </a:prstGeom>
          <a:noFill/>
          <a:ln>
            <a:noFill/>
          </a:ln>
        </p:spPr>
      </p:pic>
      <p:pic>
        <p:nvPicPr>
          <p:cNvPr id="117" name="Google Shape;117;g2eb20fe83a5_0_33"/>
          <p:cNvPicPr preferRelativeResize="0"/>
          <p:nvPr/>
        </p:nvPicPr>
        <p:blipFill>
          <a:blip r:embed="rId5">
            <a:alphaModFix/>
          </a:blip>
          <a:stretch>
            <a:fillRect/>
          </a:stretch>
        </p:blipFill>
        <p:spPr>
          <a:xfrm>
            <a:off x="4633150" y="3960875"/>
            <a:ext cx="2157451" cy="1671825"/>
          </a:xfrm>
          <a:prstGeom prst="rect">
            <a:avLst/>
          </a:prstGeom>
          <a:noFill/>
          <a:ln>
            <a:noFill/>
          </a:ln>
        </p:spPr>
      </p:pic>
      <p:pic>
        <p:nvPicPr>
          <p:cNvPr id="118" name="Google Shape;118;g2eb20fe83a5_0_33"/>
          <p:cNvPicPr preferRelativeResize="0"/>
          <p:nvPr/>
        </p:nvPicPr>
        <p:blipFill>
          <a:blip r:embed="rId6">
            <a:alphaModFix/>
          </a:blip>
          <a:stretch>
            <a:fillRect/>
          </a:stretch>
        </p:blipFill>
        <p:spPr>
          <a:xfrm>
            <a:off x="883523" y="3827174"/>
            <a:ext cx="1994616" cy="212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ca7eda16af_0_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3100"/>
              <a:t>Waveform Systematics for</a:t>
            </a:r>
            <a:endParaRPr sz="3100"/>
          </a:p>
          <a:p>
            <a:pPr indent="0" lvl="0" marL="0" rtl="0" algn="ctr">
              <a:lnSpc>
                <a:spcPct val="100000"/>
              </a:lnSpc>
              <a:spcBef>
                <a:spcPts val="0"/>
              </a:spcBef>
              <a:spcAft>
                <a:spcPts val="0"/>
              </a:spcAft>
              <a:buClr>
                <a:schemeClr val="dk1"/>
              </a:buClr>
              <a:buSzPts val="1100"/>
              <a:buFont typeface="Arial"/>
              <a:buNone/>
            </a:pPr>
            <a:r>
              <a:rPr lang="en-US" sz="3100"/>
              <a:t>Black Hole Binary Mergers Models</a:t>
            </a:r>
            <a:endParaRPr sz="2700"/>
          </a:p>
          <a:p>
            <a:pPr indent="0" lvl="0" marL="0" rtl="0" algn="ctr">
              <a:lnSpc>
                <a:spcPct val="100000"/>
              </a:lnSpc>
              <a:spcBef>
                <a:spcPts val="0"/>
              </a:spcBef>
              <a:spcAft>
                <a:spcPts val="0"/>
              </a:spcAft>
              <a:buClr>
                <a:srgbClr val="93CDDD"/>
              </a:buClr>
              <a:buSzPts val="4400"/>
              <a:buFont typeface="Calibri"/>
              <a:buNone/>
            </a:pPr>
            <a:r>
              <a:t/>
            </a:r>
            <a:endParaRPr sz="1300"/>
          </a:p>
        </p:txBody>
      </p:sp>
      <p:sp>
        <p:nvSpPr>
          <p:cNvPr id="124" name="Google Shape;124;g2ca7eda16af_0_19"/>
          <p:cNvSpPr txBox="1"/>
          <p:nvPr/>
        </p:nvSpPr>
        <p:spPr>
          <a:xfrm>
            <a:off x="656175" y="6191250"/>
            <a:ext cx="5746800" cy="53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93CDDD"/>
              </a:solidFill>
              <a:latin typeface="Calibri"/>
              <a:ea typeface="Calibri"/>
              <a:cs typeface="Calibri"/>
              <a:sym typeface="Calibri"/>
            </a:endParaRPr>
          </a:p>
        </p:txBody>
      </p:sp>
      <p:sp>
        <p:nvSpPr>
          <p:cNvPr id="125" name="Google Shape;125;g2ca7eda16af_0_19"/>
          <p:cNvSpPr txBox="1"/>
          <p:nvPr/>
        </p:nvSpPr>
        <p:spPr>
          <a:xfrm>
            <a:off x="457200" y="1196475"/>
            <a:ext cx="2793300" cy="16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sz="1350">
                <a:solidFill>
                  <a:srgbClr val="93CDDD"/>
                </a:solidFill>
              </a:rPr>
              <a:t>I</a:t>
            </a:r>
            <a:r>
              <a:rPr lang="en-US" sz="1550">
                <a:solidFill>
                  <a:srgbClr val="93CDDD"/>
                </a:solidFill>
              </a:rPr>
              <a:t>mportance Sampling</a:t>
            </a:r>
            <a:endParaRPr sz="1550">
              <a:solidFill>
                <a:srgbClr val="93CDDD"/>
              </a:solidFill>
            </a:endParaRPr>
          </a:p>
          <a:p>
            <a:pPr indent="-314325" lvl="0" marL="457200" marR="0" rtl="0" algn="l">
              <a:lnSpc>
                <a:spcPct val="100000"/>
              </a:lnSpc>
              <a:spcBef>
                <a:spcPts val="0"/>
              </a:spcBef>
              <a:spcAft>
                <a:spcPts val="0"/>
              </a:spcAft>
              <a:buClr>
                <a:srgbClr val="93CDDD"/>
              </a:buClr>
              <a:buSzPts val="1350"/>
              <a:buChar char="●"/>
            </a:pPr>
            <a:r>
              <a:rPr lang="en-US" sz="1350">
                <a:solidFill>
                  <a:srgbClr val="93CDDD"/>
                </a:solidFill>
              </a:rPr>
              <a:t>Assigns a weight to each sample generated by DINGO</a:t>
            </a:r>
            <a:endParaRPr sz="1350">
              <a:solidFill>
                <a:srgbClr val="93CDDD"/>
              </a:solidFill>
            </a:endParaRPr>
          </a:p>
          <a:p>
            <a:pPr indent="-314325" lvl="0" marL="457200" marR="0" rtl="0" algn="l">
              <a:lnSpc>
                <a:spcPct val="100000"/>
              </a:lnSpc>
              <a:spcBef>
                <a:spcPts val="0"/>
              </a:spcBef>
              <a:spcAft>
                <a:spcPts val="0"/>
              </a:spcAft>
              <a:buClr>
                <a:srgbClr val="93CDDD"/>
              </a:buClr>
              <a:buSzPts val="1350"/>
              <a:buChar char="●"/>
            </a:pPr>
            <a:r>
              <a:rPr lang="en-US" sz="1350">
                <a:solidFill>
                  <a:srgbClr val="93CDDD"/>
                </a:solidFill>
              </a:rPr>
              <a:t>Weighted distribution shifts DINGO results towards true posterior distribution</a:t>
            </a:r>
            <a:endParaRPr sz="1350">
              <a:solidFill>
                <a:srgbClr val="93CDDD"/>
              </a:solidFill>
            </a:endParaRPr>
          </a:p>
          <a:p>
            <a:pPr indent="-314325" lvl="0" marL="457200" marR="0" rtl="0" algn="l">
              <a:lnSpc>
                <a:spcPct val="100000"/>
              </a:lnSpc>
              <a:spcBef>
                <a:spcPts val="0"/>
              </a:spcBef>
              <a:spcAft>
                <a:spcPts val="0"/>
              </a:spcAft>
              <a:buClr>
                <a:srgbClr val="93CDDD"/>
              </a:buClr>
              <a:buSzPts val="1350"/>
              <a:buChar char="●"/>
            </a:pPr>
            <a:r>
              <a:rPr lang="en-US" sz="1350">
                <a:solidFill>
                  <a:srgbClr val="93CDDD"/>
                </a:solidFill>
              </a:rPr>
              <a:t>Effective sample size generated based on variance of weights </a:t>
            </a:r>
            <a:endParaRPr sz="1350">
              <a:solidFill>
                <a:srgbClr val="93CDDD"/>
              </a:solidFill>
            </a:endParaRPr>
          </a:p>
          <a:p>
            <a:pPr indent="0" lvl="0" marL="0" marR="0" rtl="0" algn="l">
              <a:lnSpc>
                <a:spcPct val="100000"/>
              </a:lnSpc>
              <a:spcBef>
                <a:spcPts val="0"/>
              </a:spcBef>
              <a:spcAft>
                <a:spcPts val="0"/>
              </a:spcAft>
              <a:buClr>
                <a:schemeClr val="dk1"/>
              </a:buClr>
              <a:buSzPts val="1100"/>
              <a:buFont typeface="Arial"/>
              <a:buNone/>
            </a:pPr>
            <a:r>
              <a:t/>
            </a:r>
            <a:endParaRPr sz="1350">
              <a:solidFill>
                <a:srgbClr val="93CDDD"/>
              </a:solidFill>
            </a:endParaRPr>
          </a:p>
        </p:txBody>
      </p:sp>
      <p:sp>
        <p:nvSpPr>
          <p:cNvPr id="126" name="Google Shape;126;g2ca7eda16af_0_19"/>
          <p:cNvSpPr txBox="1"/>
          <p:nvPr/>
        </p:nvSpPr>
        <p:spPr>
          <a:xfrm>
            <a:off x="3489150" y="1293400"/>
            <a:ext cx="4251300" cy="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200">
              <a:solidFill>
                <a:srgbClr val="93CDDD"/>
              </a:solidFill>
              <a:latin typeface="Calibri"/>
              <a:ea typeface="Calibri"/>
              <a:cs typeface="Calibri"/>
              <a:sym typeface="Calibri"/>
            </a:endParaRPr>
          </a:p>
        </p:txBody>
      </p:sp>
      <p:pic>
        <p:nvPicPr>
          <p:cNvPr id="127" name="Google Shape;127;g2ca7eda16af_0_19"/>
          <p:cNvPicPr preferRelativeResize="0"/>
          <p:nvPr/>
        </p:nvPicPr>
        <p:blipFill>
          <a:blip r:embed="rId3">
            <a:alphaModFix/>
          </a:blip>
          <a:stretch>
            <a:fillRect/>
          </a:stretch>
        </p:blipFill>
        <p:spPr>
          <a:xfrm>
            <a:off x="171726" y="3846425"/>
            <a:ext cx="3901449" cy="1379681"/>
          </a:xfrm>
          <a:prstGeom prst="rect">
            <a:avLst/>
          </a:prstGeom>
          <a:noFill/>
          <a:ln>
            <a:noFill/>
          </a:ln>
        </p:spPr>
      </p:pic>
      <p:pic>
        <p:nvPicPr>
          <p:cNvPr id="128" name="Google Shape;128;g2ca7eda16af_0_19"/>
          <p:cNvPicPr preferRelativeResize="0"/>
          <p:nvPr/>
        </p:nvPicPr>
        <p:blipFill>
          <a:blip r:embed="rId4">
            <a:alphaModFix/>
          </a:blip>
          <a:stretch>
            <a:fillRect/>
          </a:stretch>
        </p:blipFill>
        <p:spPr>
          <a:xfrm>
            <a:off x="4167076" y="3846425"/>
            <a:ext cx="3901498" cy="1379675"/>
          </a:xfrm>
          <a:prstGeom prst="rect">
            <a:avLst/>
          </a:prstGeom>
          <a:noFill/>
          <a:ln>
            <a:noFill/>
          </a:ln>
        </p:spPr>
      </p:pic>
      <p:pic>
        <p:nvPicPr>
          <p:cNvPr id="129" name="Google Shape;129;g2ca7eda16af_0_19"/>
          <p:cNvPicPr preferRelativeResize="0"/>
          <p:nvPr/>
        </p:nvPicPr>
        <p:blipFill>
          <a:blip r:embed="rId5">
            <a:alphaModFix/>
          </a:blip>
          <a:stretch>
            <a:fillRect/>
          </a:stretch>
        </p:blipFill>
        <p:spPr>
          <a:xfrm>
            <a:off x="3489150" y="1362150"/>
            <a:ext cx="4251300" cy="2125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ca7eda16af_0_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3100"/>
              <a:t>Waveform Systematics for</a:t>
            </a:r>
            <a:endParaRPr sz="3100"/>
          </a:p>
          <a:p>
            <a:pPr indent="0" lvl="0" marL="0" rtl="0" algn="ctr">
              <a:lnSpc>
                <a:spcPct val="100000"/>
              </a:lnSpc>
              <a:spcBef>
                <a:spcPts val="0"/>
              </a:spcBef>
              <a:spcAft>
                <a:spcPts val="0"/>
              </a:spcAft>
              <a:buClr>
                <a:schemeClr val="dk1"/>
              </a:buClr>
              <a:buSzPts val="1100"/>
              <a:buFont typeface="Arial"/>
              <a:buNone/>
            </a:pPr>
            <a:r>
              <a:rPr lang="en-US" sz="3100"/>
              <a:t>Black Hole Binary Mergers Models</a:t>
            </a:r>
            <a:endParaRPr sz="2700"/>
          </a:p>
          <a:p>
            <a:pPr indent="0" lvl="0" marL="0" rtl="0" algn="ctr">
              <a:lnSpc>
                <a:spcPct val="100000"/>
              </a:lnSpc>
              <a:spcBef>
                <a:spcPts val="0"/>
              </a:spcBef>
              <a:spcAft>
                <a:spcPts val="0"/>
              </a:spcAft>
              <a:buClr>
                <a:srgbClr val="93CDDD"/>
              </a:buClr>
              <a:buSzPts val="4400"/>
              <a:buFont typeface="Calibri"/>
              <a:buNone/>
            </a:pPr>
            <a:r>
              <a:t/>
            </a:r>
            <a:endParaRPr sz="1600"/>
          </a:p>
        </p:txBody>
      </p:sp>
      <p:sp>
        <p:nvSpPr>
          <p:cNvPr id="135" name="Google Shape;135;g2ca7eda16af_0_100"/>
          <p:cNvSpPr txBox="1"/>
          <p:nvPr>
            <p:ph idx="1" type="body"/>
          </p:nvPr>
        </p:nvSpPr>
        <p:spPr>
          <a:xfrm>
            <a:off x="457200" y="1266825"/>
            <a:ext cx="6984300" cy="3962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rPr lang="en-US"/>
              <a:t>Normalized Bias</a:t>
            </a:r>
            <a:endParaRPr sz="1800"/>
          </a:p>
          <a:p>
            <a:pPr indent="-342900" lvl="0" marL="457200" rtl="0" algn="l">
              <a:lnSpc>
                <a:spcPct val="100000"/>
              </a:lnSpc>
              <a:spcBef>
                <a:spcPts val="0"/>
              </a:spcBef>
              <a:spcAft>
                <a:spcPts val="0"/>
              </a:spcAft>
              <a:buSzPts val="1800"/>
              <a:buChar char="•"/>
            </a:pPr>
            <a:r>
              <a:rPr lang="en-US" sz="1800"/>
              <a:t>Similar Bias in spin ½ injections. </a:t>
            </a:r>
            <a:endParaRPr sz="1800"/>
          </a:p>
          <a:p>
            <a:pPr indent="-342900" lvl="0" marL="457200" rtl="0" algn="l">
              <a:lnSpc>
                <a:spcPct val="100000"/>
              </a:lnSpc>
              <a:spcBef>
                <a:spcPts val="0"/>
              </a:spcBef>
              <a:spcAft>
                <a:spcPts val="0"/>
              </a:spcAft>
              <a:buSzPts val="1800"/>
              <a:buChar char="•"/>
            </a:pPr>
            <a:r>
              <a:rPr lang="en-US" sz="1800"/>
              <a:t>Large outliers in spin 0.9 injections</a:t>
            </a:r>
            <a:endParaRPr sz="1800"/>
          </a:p>
          <a:p>
            <a:pPr indent="-342900" lvl="0" marL="457200" rtl="0" algn="l">
              <a:lnSpc>
                <a:spcPct val="100000"/>
              </a:lnSpc>
              <a:spcBef>
                <a:spcPts val="0"/>
              </a:spcBef>
              <a:spcAft>
                <a:spcPts val="0"/>
              </a:spcAft>
              <a:buSzPts val="1800"/>
              <a:buChar char="•"/>
            </a:pPr>
            <a:r>
              <a:rPr lang="en-US" sz="1800"/>
              <a:t>Outliers occur with high tilt and low mass ratio</a:t>
            </a:r>
            <a:endParaRPr sz="1800"/>
          </a:p>
          <a:p>
            <a:pPr indent="0" lvl="0" marL="914400" rtl="0" algn="l">
              <a:lnSpc>
                <a:spcPct val="100000"/>
              </a:lnSpc>
              <a:spcBef>
                <a:spcPts val="0"/>
              </a:spcBef>
              <a:spcAft>
                <a:spcPts val="0"/>
              </a:spcAft>
              <a:buNone/>
            </a:pPr>
            <a:r>
              <a:t/>
            </a:r>
            <a:endParaRPr sz="1800"/>
          </a:p>
        </p:txBody>
      </p:sp>
      <p:pic>
        <p:nvPicPr>
          <p:cNvPr id="136" name="Google Shape;136;g2ca7eda16af_0_100"/>
          <p:cNvPicPr preferRelativeResize="0"/>
          <p:nvPr/>
        </p:nvPicPr>
        <p:blipFill>
          <a:blip r:embed="rId3">
            <a:alphaModFix/>
          </a:blip>
          <a:stretch>
            <a:fillRect/>
          </a:stretch>
        </p:blipFill>
        <p:spPr>
          <a:xfrm>
            <a:off x="853425" y="2894000"/>
            <a:ext cx="2769900" cy="2769900"/>
          </a:xfrm>
          <a:prstGeom prst="rect">
            <a:avLst/>
          </a:prstGeom>
          <a:noFill/>
          <a:ln>
            <a:noFill/>
          </a:ln>
        </p:spPr>
      </p:pic>
      <p:pic>
        <p:nvPicPr>
          <p:cNvPr id="137" name="Google Shape;137;g2ca7eda16af_0_100"/>
          <p:cNvPicPr preferRelativeResize="0"/>
          <p:nvPr/>
        </p:nvPicPr>
        <p:blipFill>
          <a:blip r:embed="rId4">
            <a:alphaModFix/>
          </a:blip>
          <a:stretch>
            <a:fillRect/>
          </a:stretch>
        </p:blipFill>
        <p:spPr>
          <a:xfrm>
            <a:off x="3849675" y="3375175"/>
            <a:ext cx="2769900" cy="276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US" sz="3100"/>
              <a:t>Waveform Systematics for</a:t>
            </a:r>
            <a:endParaRPr sz="3100"/>
          </a:p>
          <a:p>
            <a:pPr indent="0" lvl="0" marL="0" rtl="0" algn="ctr">
              <a:lnSpc>
                <a:spcPct val="100000"/>
              </a:lnSpc>
              <a:spcBef>
                <a:spcPts val="0"/>
              </a:spcBef>
              <a:spcAft>
                <a:spcPts val="0"/>
              </a:spcAft>
              <a:buClr>
                <a:schemeClr val="dk1"/>
              </a:buClr>
              <a:buSzPts val="1100"/>
              <a:buFont typeface="Arial"/>
              <a:buNone/>
            </a:pPr>
            <a:r>
              <a:rPr lang="en-US" sz="3100"/>
              <a:t>Black Hole Binary Mergers Models</a:t>
            </a:r>
            <a:endParaRPr/>
          </a:p>
          <a:p>
            <a:pPr indent="0" lvl="0" marL="0" rtl="0" algn="ctr">
              <a:lnSpc>
                <a:spcPct val="100000"/>
              </a:lnSpc>
              <a:spcBef>
                <a:spcPts val="0"/>
              </a:spcBef>
              <a:spcAft>
                <a:spcPts val="0"/>
              </a:spcAft>
              <a:buClr>
                <a:srgbClr val="93CDDD"/>
              </a:buClr>
              <a:buSzPts val="4400"/>
              <a:buFont typeface="Calibri"/>
              <a:buNone/>
            </a:pPr>
            <a:r>
              <a:t/>
            </a:r>
            <a:endParaRPr/>
          </a:p>
        </p:txBody>
      </p:sp>
      <p:sp>
        <p:nvSpPr>
          <p:cNvPr id="143" name="Google Shape;143;p5"/>
          <p:cNvSpPr txBox="1"/>
          <p:nvPr>
            <p:ph idx="1" type="body"/>
          </p:nvPr>
        </p:nvSpPr>
        <p:spPr>
          <a:xfrm>
            <a:off x="457200" y="1229626"/>
            <a:ext cx="8229600" cy="3962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800"/>
              <a:buNone/>
            </a:pPr>
            <a:r>
              <a:t/>
            </a:r>
            <a:endParaRPr/>
          </a:p>
          <a:p>
            <a:pPr indent="0" lvl="0" marL="0" rtl="0" algn="l">
              <a:lnSpc>
                <a:spcPct val="100000"/>
              </a:lnSpc>
              <a:spcBef>
                <a:spcPts val="800"/>
              </a:spcBef>
              <a:spcAft>
                <a:spcPts val="0"/>
              </a:spcAft>
              <a:buSzPts val="1800"/>
              <a:buNone/>
            </a:pPr>
            <a:r>
              <a:t/>
            </a:r>
            <a:endParaRPr/>
          </a:p>
        </p:txBody>
      </p:sp>
      <p:sp>
        <p:nvSpPr>
          <p:cNvPr id="144" name="Google Shape;144;p5"/>
          <p:cNvSpPr txBox="1"/>
          <p:nvPr/>
        </p:nvSpPr>
        <p:spPr>
          <a:xfrm>
            <a:off x="457200" y="1417650"/>
            <a:ext cx="3282000" cy="2860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93CDDD"/>
              </a:buClr>
              <a:buSzPts val="1800"/>
              <a:buFont typeface="Calibri"/>
              <a:buChar char="●"/>
            </a:pPr>
            <a:r>
              <a:rPr b="0" i="0" lang="en-US" sz="1800" u="none" cap="none" strike="noStrike">
                <a:solidFill>
                  <a:srgbClr val="93CDDD"/>
                </a:solidFill>
                <a:latin typeface="Calibri"/>
                <a:ea typeface="Calibri"/>
                <a:cs typeface="Calibri"/>
                <a:sym typeface="Calibri"/>
              </a:rPr>
              <a:t>Used Jensen Shannon divergence to compare models</a:t>
            </a:r>
            <a:endParaRPr b="0" i="0" sz="1800" u="none" cap="none" strike="noStrike">
              <a:solidFill>
                <a:srgbClr val="93CDDD"/>
              </a:solidFill>
              <a:latin typeface="Calibri"/>
              <a:ea typeface="Calibri"/>
              <a:cs typeface="Calibri"/>
              <a:sym typeface="Calibri"/>
            </a:endParaRPr>
          </a:p>
          <a:p>
            <a:pPr indent="-342900" lvl="0" marL="457200" marR="0" rtl="0" algn="l">
              <a:lnSpc>
                <a:spcPct val="100000"/>
              </a:lnSpc>
              <a:spcBef>
                <a:spcPts val="0"/>
              </a:spcBef>
              <a:spcAft>
                <a:spcPts val="0"/>
              </a:spcAft>
              <a:buClr>
                <a:srgbClr val="93CDDD"/>
              </a:buClr>
              <a:buSzPts val="1800"/>
              <a:buFont typeface="Calibri"/>
              <a:buChar char="●"/>
            </a:pPr>
            <a:r>
              <a:rPr b="0" i="0" lang="en-US" sz="1800" u="none" cap="none" strike="noStrike">
                <a:solidFill>
                  <a:srgbClr val="93CDDD"/>
                </a:solidFill>
                <a:latin typeface="Calibri"/>
                <a:ea typeface="Calibri"/>
                <a:cs typeface="Calibri"/>
                <a:sym typeface="Calibri"/>
              </a:rPr>
              <a:t>Moderate JS-Divergence value, suggesting similar posteriors</a:t>
            </a:r>
            <a:endParaRPr b="0" i="0" sz="1800" u="none" cap="none" strike="noStrike">
              <a:solidFill>
                <a:srgbClr val="93CDDD"/>
              </a:solidFill>
              <a:latin typeface="Calibri"/>
              <a:ea typeface="Calibri"/>
              <a:cs typeface="Calibri"/>
              <a:sym typeface="Calibri"/>
            </a:endParaRPr>
          </a:p>
          <a:p>
            <a:pPr indent="-342900" lvl="1" marL="914400" marR="0" rtl="0" algn="l">
              <a:lnSpc>
                <a:spcPct val="100000"/>
              </a:lnSpc>
              <a:spcBef>
                <a:spcPts val="0"/>
              </a:spcBef>
              <a:spcAft>
                <a:spcPts val="0"/>
              </a:spcAft>
              <a:buClr>
                <a:srgbClr val="93CDDD"/>
              </a:buClr>
              <a:buSzPts val="1800"/>
              <a:buFont typeface="Calibri"/>
              <a:buChar char="○"/>
            </a:pPr>
            <a:r>
              <a:rPr b="0" i="0" lang="en-US" sz="1800" u="none" cap="none" strike="noStrike">
                <a:solidFill>
                  <a:srgbClr val="93CDDD"/>
                </a:solidFill>
                <a:latin typeface="Calibri"/>
                <a:ea typeface="Calibri"/>
                <a:cs typeface="Calibri"/>
                <a:sym typeface="Calibri"/>
              </a:rPr>
              <a:t>indistinguishability threshold of 0.002</a:t>
            </a:r>
            <a:endParaRPr b="0" i="0" sz="1800" u="none" cap="none" strike="noStrike">
              <a:solidFill>
                <a:srgbClr val="93CDDD"/>
              </a:solidFill>
              <a:latin typeface="Calibri"/>
              <a:ea typeface="Calibri"/>
              <a:cs typeface="Calibri"/>
              <a:sym typeface="Calibri"/>
            </a:endParaRPr>
          </a:p>
        </p:txBody>
      </p:sp>
      <p:pic>
        <p:nvPicPr>
          <p:cNvPr id="145" name="Google Shape;145;p5"/>
          <p:cNvPicPr preferRelativeResize="0"/>
          <p:nvPr/>
        </p:nvPicPr>
        <p:blipFill rotWithShape="1">
          <a:blip r:embed="rId3">
            <a:alphaModFix/>
          </a:blip>
          <a:srcRect b="0" l="0" r="0" t="0"/>
          <a:stretch/>
        </p:blipFill>
        <p:spPr>
          <a:xfrm>
            <a:off x="457200" y="3849400"/>
            <a:ext cx="1900300" cy="234500"/>
          </a:xfrm>
          <a:prstGeom prst="rect">
            <a:avLst/>
          </a:prstGeom>
          <a:noFill/>
          <a:ln>
            <a:noFill/>
          </a:ln>
        </p:spPr>
      </p:pic>
      <p:pic>
        <p:nvPicPr>
          <p:cNvPr id="146" name="Google Shape;146;p5"/>
          <p:cNvPicPr preferRelativeResize="0"/>
          <p:nvPr/>
        </p:nvPicPr>
        <p:blipFill rotWithShape="1">
          <a:blip r:embed="rId4">
            <a:alphaModFix/>
          </a:blip>
          <a:srcRect b="0" l="0" r="0" t="0"/>
          <a:stretch/>
        </p:blipFill>
        <p:spPr>
          <a:xfrm>
            <a:off x="2568365" y="3849400"/>
            <a:ext cx="1416060" cy="234500"/>
          </a:xfrm>
          <a:prstGeom prst="rect">
            <a:avLst/>
          </a:prstGeom>
          <a:noFill/>
          <a:ln>
            <a:noFill/>
          </a:ln>
        </p:spPr>
      </p:pic>
      <p:pic>
        <p:nvPicPr>
          <p:cNvPr id="147" name="Google Shape;147;p5"/>
          <p:cNvPicPr preferRelativeResize="0"/>
          <p:nvPr/>
        </p:nvPicPr>
        <p:blipFill>
          <a:blip r:embed="rId5">
            <a:alphaModFix/>
          </a:blip>
          <a:stretch>
            <a:fillRect/>
          </a:stretch>
        </p:blipFill>
        <p:spPr>
          <a:xfrm>
            <a:off x="627825" y="4278450"/>
            <a:ext cx="2940749" cy="2120600"/>
          </a:xfrm>
          <a:prstGeom prst="rect">
            <a:avLst/>
          </a:prstGeom>
          <a:noFill/>
          <a:ln>
            <a:noFill/>
          </a:ln>
        </p:spPr>
      </p:pic>
      <p:pic>
        <p:nvPicPr>
          <p:cNvPr id="148" name="Google Shape;148;p5"/>
          <p:cNvPicPr preferRelativeResize="0"/>
          <p:nvPr/>
        </p:nvPicPr>
        <p:blipFill>
          <a:blip r:embed="rId6">
            <a:alphaModFix/>
          </a:blip>
          <a:stretch>
            <a:fillRect/>
          </a:stretch>
        </p:blipFill>
        <p:spPr>
          <a:xfrm>
            <a:off x="4363400" y="1151125"/>
            <a:ext cx="4323399" cy="4323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t>Publications/Contributions</a:t>
            </a:r>
            <a:endParaRPr/>
          </a:p>
        </p:txBody>
      </p:sp>
      <p:sp>
        <p:nvSpPr>
          <p:cNvPr id="155" name="Google Shape;155;p7"/>
          <p:cNvSpPr txBox="1"/>
          <p:nvPr>
            <p:ph idx="1" type="body"/>
          </p:nvPr>
        </p:nvSpPr>
        <p:spPr>
          <a:xfrm>
            <a:off x="58700" y="1331550"/>
            <a:ext cx="4974600" cy="34632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SzPts val="1800"/>
              <a:buChar char="•"/>
            </a:pPr>
            <a:r>
              <a:rPr lang="en-US"/>
              <a:t>Poster presentation at LIGO-VIRGO-KAGRA March Meeting in Baton Rouge, LA</a:t>
            </a:r>
            <a:endParaRPr/>
          </a:p>
          <a:p>
            <a:pPr indent="-342900" lvl="0" marL="457200" rtl="0" algn="l">
              <a:lnSpc>
                <a:spcPct val="100000"/>
              </a:lnSpc>
              <a:spcBef>
                <a:spcPts val="360"/>
              </a:spcBef>
              <a:spcAft>
                <a:spcPts val="0"/>
              </a:spcAft>
              <a:buSzPts val="1800"/>
              <a:buChar char="•"/>
            </a:pPr>
            <a:r>
              <a:rPr lang="en-US"/>
              <a:t>URI AI Lab Poster Competition</a:t>
            </a:r>
            <a:endParaRPr/>
          </a:p>
          <a:p>
            <a:pPr indent="-342900" lvl="0" marL="457200" rtl="0" algn="l">
              <a:lnSpc>
                <a:spcPct val="100000"/>
              </a:lnSpc>
              <a:spcBef>
                <a:spcPts val="360"/>
              </a:spcBef>
              <a:spcAft>
                <a:spcPts val="0"/>
              </a:spcAft>
              <a:buSzPts val="1800"/>
              <a:buChar char="•"/>
            </a:pPr>
            <a:r>
              <a:rPr lang="en-US"/>
              <a:t>Paper expected in future</a:t>
            </a:r>
            <a:endParaRPr/>
          </a:p>
          <a:p>
            <a:pPr indent="0" lvl="0" marL="0" rtl="0" algn="l">
              <a:lnSpc>
                <a:spcPct val="100000"/>
              </a:lnSpc>
              <a:spcBef>
                <a:spcPts val="360"/>
              </a:spcBef>
              <a:spcAft>
                <a:spcPts val="0"/>
              </a:spcAft>
              <a:buSzPts val="1800"/>
              <a:buNone/>
            </a:pPr>
            <a:r>
              <a:t/>
            </a:r>
            <a:endParaRPr/>
          </a:p>
        </p:txBody>
      </p:sp>
      <p:pic>
        <p:nvPicPr>
          <p:cNvPr id="156" name="Google Shape;156;p7"/>
          <p:cNvPicPr preferRelativeResize="0"/>
          <p:nvPr/>
        </p:nvPicPr>
        <p:blipFill rotWithShape="1">
          <a:blip r:embed="rId3">
            <a:alphaModFix/>
          </a:blip>
          <a:srcRect b="0" l="0" r="0" t="0"/>
          <a:stretch/>
        </p:blipFill>
        <p:spPr>
          <a:xfrm>
            <a:off x="5230974" y="1331547"/>
            <a:ext cx="3718424" cy="52592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t>Challenges</a:t>
            </a:r>
            <a:endParaRPr/>
          </a:p>
        </p:txBody>
      </p:sp>
      <p:sp>
        <p:nvSpPr>
          <p:cNvPr id="163" name="Google Shape;163;p6"/>
          <p:cNvSpPr txBox="1"/>
          <p:nvPr>
            <p:ph idx="1" type="body"/>
          </p:nvPr>
        </p:nvSpPr>
        <p:spPr>
          <a:xfrm>
            <a:off x="457200" y="1325426"/>
            <a:ext cx="82296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4400"/>
              <a:buChar char="•"/>
            </a:pPr>
            <a:r>
              <a:rPr lang="en-US" sz="4400"/>
              <a:t>Difficult to Interpret data when varying 4 parameters</a:t>
            </a:r>
            <a:endParaRPr sz="4400"/>
          </a:p>
          <a:p>
            <a:pPr indent="-342900" lvl="0" marL="342900" rtl="0" algn="l">
              <a:lnSpc>
                <a:spcPct val="100000"/>
              </a:lnSpc>
              <a:spcBef>
                <a:spcPts val="0"/>
              </a:spcBef>
              <a:spcAft>
                <a:spcPts val="0"/>
              </a:spcAft>
              <a:buSzPts val="4400"/>
              <a:buChar char="•"/>
            </a:pPr>
            <a:r>
              <a:rPr lang="en-US" sz="4400"/>
              <a:t>Low sample efficiency at high spins limit the scope of study </a:t>
            </a:r>
            <a:endParaRPr sz="4400"/>
          </a:p>
          <a:p>
            <a:pPr indent="0" lvl="0" marL="457200" rtl="0" algn="l">
              <a:lnSpc>
                <a:spcPct val="100000"/>
              </a:lnSpc>
              <a:spcBef>
                <a:spcPts val="0"/>
              </a:spcBef>
              <a:spcAft>
                <a:spcPts val="0"/>
              </a:spcAft>
              <a:buSzPts val="1800"/>
              <a:buNone/>
            </a:pPr>
            <a:r>
              <a:t/>
            </a:r>
            <a:endParaRPr sz="4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2cae0687cbd_0_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t>Lessons Learned</a:t>
            </a:r>
            <a:endParaRPr/>
          </a:p>
        </p:txBody>
      </p:sp>
      <p:sp>
        <p:nvSpPr>
          <p:cNvPr id="170" name="Google Shape;170;g2cae0687cbd_0_2"/>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lang="en-US"/>
              <a:t>Theoretical impact of different parameter values on gravitational wave signal</a:t>
            </a:r>
            <a:endParaRPr/>
          </a:p>
          <a:p>
            <a:pPr indent="-342900" lvl="0" marL="457200" rtl="0" algn="l">
              <a:lnSpc>
                <a:spcPct val="100000"/>
              </a:lnSpc>
              <a:spcBef>
                <a:spcPts val="0"/>
              </a:spcBef>
              <a:spcAft>
                <a:spcPts val="0"/>
              </a:spcAft>
              <a:buSzPts val="1800"/>
              <a:buChar char="•"/>
            </a:pPr>
            <a:r>
              <a:rPr lang="en-US"/>
              <a:t>An understanding of gravitational wave waveform models</a:t>
            </a:r>
            <a:endParaRPr/>
          </a:p>
          <a:p>
            <a:pPr indent="-342900" lvl="0" marL="457200" rtl="0" algn="l">
              <a:lnSpc>
                <a:spcPct val="100000"/>
              </a:lnSpc>
              <a:spcBef>
                <a:spcPts val="0"/>
              </a:spcBef>
              <a:spcAft>
                <a:spcPts val="0"/>
              </a:spcAft>
              <a:buSzPts val="1800"/>
              <a:buChar char="•"/>
            </a:pPr>
            <a:r>
              <a:rPr lang="en-US"/>
              <a:t>3d visualization tools (plotly)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76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