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370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" name="Google Shape;88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7" name="Google Shape;10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3" name="Google Shape;11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9" name="Google Shape;11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5" name="Google Shape;12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"/>
          <p:cNvSpPr txBox="1"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1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body" idx="1"/>
          </p:nvPr>
        </p:nvSpPr>
        <p:spPr>
          <a:xfrm rot="5400000">
            <a:off x="4114800" y="-1904999"/>
            <a:ext cx="3962400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>
            <a:spLocks noGrp="1"/>
          </p:cNvSpPr>
          <p:nvPr>
            <p:ph type="title"/>
          </p:nvPr>
        </p:nvSpPr>
        <p:spPr>
          <a:xfrm rot="5400000">
            <a:off x="7285038" y="1828800"/>
            <a:ext cx="5851525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body" idx="1"/>
          </p:nvPr>
        </p:nvSpPr>
        <p:spPr>
          <a:xfrm rot="5400000">
            <a:off x="1697039" y="-812799"/>
            <a:ext cx="5851525" cy="80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2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3"/>
          <p:cNvSpPr txBox="1">
            <a:spLocks noGrp="1"/>
          </p:cNvSpPr>
          <p:nvPr>
            <p:ph type="title"/>
          </p:nvPr>
        </p:nvSpPr>
        <p:spPr>
          <a:xfrm>
            <a:off x="609600" y="1853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396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3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000"/>
              <a:buFont typeface="Calibri"/>
              <a:buNone/>
              <a:defRPr sz="4000" b="1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93CDDD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93CDDD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93CDDD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93CDDD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body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93CDDD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93CDDD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93CDDD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93CDDD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93CDDD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0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10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93CDDD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93CDDD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93CDDD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93CDDD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93CDDD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1625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396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93CDDD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93CDDD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" name="Google Shape;15;p1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9489310" y="5484334"/>
            <a:ext cx="2486640" cy="1142999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nvr5394@psu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SNwoji@harrisburgu.edu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3"/>
          <p:cNvSpPr txBox="1">
            <a:spLocks noGrp="1"/>
          </p:cNvSpPr>
          <p:nvPr>
            <p:ph type="ctrTitle"/>
          </p:nvPr>
        </p:nvSpPr>
        <p:spPr>
          <a:xfrm>
            <a:off x="804333" y="516467"/>
            <a:ext cx="10287000" cy="1329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buSzPts val="4800"/>
            </a:pPr>
            <a:r>
              <a:rPr lang="en-US" sz="2400" b="1" dirty="0"/>
              <a:t>Comparative Analysis of Foreign Direct Investments and Remittances to Five English-Speaking West African Countries Using Statistical, Machine Learning and Deep learning Models</a:t>
            </a:r>
            <a:endParaRPr sz="2800" i="1" dirty="0"/>
          </a:p>
        </p:txBody>
      </p:sp>
      <p:sp>
        <p:nvSpPr>
          <p:cNvPr id="91" name="Google Shape;91;p13"/>
          <p:cNvSpPr txBox="1">
            <a:spLocks noGrp="1"/>
          </p:cNvSpPr>
          <p:nvPr>
            <p:ph type="subTitle" idx="1"/>
          </p:nvPr>
        </p:nvSpPr>
        <p:spPr>
          <a:xfrm>
            <a:off x="1744133" y="2954866"/>
            <a:ext cx="8822267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CCDC"/>
              </a:buClr>
              <a:buSzPts val="2000"/>
              <a:buNone/>
            </a:pPr>
            <a:r>
              <a:rPr lang="en-US" sz="2000" dirty="0">
                <a:solidFill>
                  <a:srgbClr val="92CCDC"/>
                </a:solidFill>
              </a:rPr>
              <a:t>Student: 	Nour Rashed, Penn State University, </a:t>
            </a:r>
            <a:r>
              <a:rPr lang="en-US" sz="2000" dirty="0">
                <a:solidFill>
                  <a:srgbClr val="92CCDC"/>
                </a:solidFill>
                <a:hlinkClick r:id="rId3"/>
              </a:rPr>
              <a:t>nvr5394@psu.edu</a:t>
            </a:r>
            <a:r>
              <a:rPr lang="en-US" sz="2000" dirty="0">
                <a:solidFill>
                  <a:srgbClr val="92CCDC"/>
                </a:solidFill>
              </a:rPr>
              <a:t> 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CCDC"/>
              </a:buClr>
              <a:buSzPts val="2000"/>
              <a:buNone/>
            </a:pPr>
            <a:r>
              <a:rPr lang="en-US" sz="2000" dirty="0">
                <a:solidFill>
                  <a:srgbClr val="92CCDC"/>
                </a:solidFill>
              </a:rPr>
              <a:t>Mentor: 		</a:t>
            </a:r>
            <a:r>
              <a:rPr lang="nn-NO" sz="2000" dirty="0">
                <a:solidFill>
                  <a:srgbClr val="92CCDC"/>
                </a:solidFill>
              </a:rPr>
              <a:t>Stanley Nwoji, Harrisburg University, </a:t>
            </a:r>
            <a:r>
              <a:rPr lang="nn-NO" sz="2000" dirty="0">
                <a:solidFill>
                  <a:srgbClr val="92CCDC"/>
                </a:solidFill>
                <a:hlinkClick r:id="rId4"/>
              </a:rPr>
              <a:t>SNwoji@harrisburgu.edu</a:t>
            </a:r>
            <a:r>
              <a:rPr lang="nn-NO" sz="2000" dirty="0">
                <a:solidFill>
                  <a:srgbClr val="92CCDC"/>
                </a:solidFill>
              </a:rPr>
              <a:t>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CCDC"/>
              </a:buClr>
              <a:buSzPts val="2000"/>
              <a:buNone/>
            </a:pPr>
            <a:r>
              <a:rPr lang="en-US" sz="2000" dirty="0">
                <a:solidFill>
                  <a:srgbClr val="92CCDC"/>
                </a:solidFill>
              </a:rPr>
              <a:t>Researcher:  	Mr. </a:t>
            </a:r>
            <a:r>
              <a:rPr lang="en-US" sz="2000" dirty="0" err="1">
                <a:solidFill>
                  <a:srgbClr val="92CCDC"/>
                </a:solidFill>
              </a:rPr>
              <a:t>Atajan</a:t>
            </a:r>
            <a:r>
              <a:rPr lang="en-US" sz="2000" dirty="0">
                <a:solidFill>
                  <a:srgbClr val="92CCDC"/>
                </a:solidFill>
              </a:rPr>
              <a:t> </a:t>
            </a:r>
            <a:r>
              <a:rPr lang="en-US" sz="2000" dirty="0" err="1">
                <a:solidFill>
                  <a:srgbClr val="92CCDC"/>
                </a:solidFill>
              </a:rPr>
              <a:t>Abdyyev</a:t>
            </a:r>
            <a:r>
              <a:rPr lang="en-US" sz="2000" dirty="0">
                <a:solidFill>
                  <a:srgbClr val="92CCDC"/>
                </a:solidFill>
              </a:rPr>
              <a:t>, </a:t>
            </a:r>
            <a:r>
              <a:rPr lang="nn-NO" sz="2000" dirty="0">
                <a:solidFill>
                  <a:srgbClr val="92CCDC"/>
                </a:solidFill>
              </a:rPr>
              <a:t>Harrisburg University</a:t>
            </a:r>
            <a:r>
              <a:rPr lang="en-US" sz="2000" dirty="0">
                <a:solidFill>
                  <a:srgbClr val="92CCDC"/>
                </a:solidFill>
              </a:rPr>
              <a:t>, Email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</a:pPr>
            <a:endParaRPr sz="1600" dirty="0">
              <a:solidFill>
                <a:srgbClr val="92CCDC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2CCDC"/>
              </a:buClr>
              <a:buSzPts val="1600"/>
              <a:buNone/>
            </a:pPr>
            <a:r>
              <a:rPr lang="en-US" sz="1600" dirty="0">
                <a:solidFill>
                  <a:srgbClr val="92CCDC"/>
                </a:solidFill>
              </a:rPr>
              <a:t>Date: 05/17/2024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23333" y="1608668"/>
            <a:ext cx="11379200" cy="4900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</a:pPr>
            <a:r>
              <a:rPr lang="en-US" dirty="0"/>
              <a:t>Comparing the difference of the impacts of Foreign Direct Investments and Remittances to the GDP of the nations of five English-speaking West African countries: Ghana, Gambia, Liberia, Nigeria, and Sierra Leone.</a:t>
            </a:r>
          </a:p>
          <a:p>
            <a:pPr marL="45720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</a:pPr>
            <a:r>
              <a:rPr lang="en-US" dirty="0"/>
              <a:t>Data collection from International Monetary Fund (IMF) and White Bank.</a:t>
            </a:r>
          </a:p>
          <a:p>
            <a:pPr marL="45720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</a:pPr>
            <a:r>
              <a:rPr lang="en-US" dirty="0"/>
              <a:t>Analysis will be performed on the data.</a:t>
            </a:r>
          </a:p>
          <a:p>
            <a:pPr marL="45720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</a:pPr>
            <a:r>
              <a:rPr lang="en-US" dirty="0"/>
              <a:t>Machine Learning and Deep Learning models will be created.   </a:t>
            </a:r>
          </a:p>
        </p:txBody>
      </p:sp>
      <p:sp>
        <p:nvSpPr>
          <p:cNvPr id="4" name="Google Shape;90;p13">
            <a:extLst>
              <a:ext uri="{FF2B5EF4-FFF2-40B4-BE49-F238E27FC236}">
                <a16:creationId xmlns:a16="http://schemas.microsoft.com/office/drawing/2014/main" id="{2CB144C5-4366-FDB7-17E8-92FCFEC0B057}"/>
              </a:ext>
            </a:extLst>
          </p:cNvPr>
          <p:cNvSpPr txBox="1">
            <a:spLocks/>
          </p:cNvSpPr>
          <p:nvPr/>
        </p:nvSpPr>
        <p:spPr>
          <a:xfrm>
            <a:off x="677333" y="255586"/>
            <a:ext cx="10253134" cy="1243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1800"/>
              <a:buFont typeface="Calibri"/>
              <a:buNone/>
              <a:defRPr sz="44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4800"/>
            </a:pPr>
            <a:r>
              <a:rPr lang="en-US" b="1" dirty="0"/>
              <a:t>Overview</a:t>
            </a:r>
            <a:endParaRPr lang="en-US" sz="4000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5"/>
          <p:cNvSpPr txBox="1">
            <a:spLocks noGrp="1"/>
          </p:cNvSpPr>
          <p:nvPr>
            <p:ph type="body" idx="1"/>
          </p:nvPr>
        </p:nvSpPr>
        <p:spPr>
          <a:xfrm>
            <a:off x="584199" y="1930400"/>
            <a:ext cx="11192933" cy="434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914400" lvl="1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</a:pPr>
            <a:r>
              <a:rPr lang="en-US" dirty="0"/>
              <a:t>Collecting data for the Foreign Direct Investments and Remittances to the Five English-Speaking West African Countries</a:t>
            </a:r>
            <a:endParaRPr dirty="0"/>
          </a:p>
          <a:p>
            <a:pPr marL="914400" lvl="1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</a:pPr>
            <a:r>
              <a:rPr lang="en-US" dirty="0"/>
              <a:t>Creating machine learning and deep learning models to compare and forecast the impact of foreign direct investments and remittances income to the  GDP of nations</a:t>
            </a:r>
          </a:p>
          <a:p>
            <a:pPr marL="914400" lvl="1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</a:pPr>
            <a:r>
              <a:rPr lang="en-US" dirty="0"/>
              <a:t>Data exploration, modeling, and analysis with python.</a:t>
            </a:r>
          </a:p>
          <a:p>
            <a:pPr marL="914400" lvl="1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</a:pPr>
            <a:r>
              <a:rPr lang="en-US" dirty="0"/>
              <a:t>Using the power of the cloud computing (Azure) to create the models</a:t>
            </a:r>
          </a:p>
          <a:p>
            <a:pPr marL="571500" lvl="1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endParaRPr dirty="0"/>
          </a:p>
        </p:txBody>
      </p:sp>
      <p:sp>
        <p:nvSpPr>
          <p:cNvPr id="4" name="Google Shape;90;p13">
            <a:extLst>
              <a:ext uri="{FF2B5EF4-FFF2-40B4-BE49-F238E27FC236}">
                <a16:creationId xmlns:a16="http://schemas.microsoft.com/office/drawing/2014/main" id="{FC89FD3D-447D-AAC5-3EC1-1D746CD1F003}"/>
              </a:ext>
            </a:extLst>
          </p:cNvPr>
          <p:cNvSpPr txBox="1">
            <a:spLocks/>
          </p:cNvSpPr>
          <p:nvPr/>
        </p:nvSpPr>
        <p:spPr>
          <a:xfrm>
            <a:off x="728134" y="357186"/>
            <a:ext cx="10287000" cy="1243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1800"/>
              <a:buFont typeface="Calibri"/>
              <a:buNone/>
              <a:defRPr sz="44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4800"/>
            </a:pPr>
            <a:r>
              <a:rPr lang="en-US" b="1" dirty="0"/>
              <a:t>Goals</a:t>
            </a:r>
            <a:endParaRPr lang="en-US" sz="4800" i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6"/>
          <p:cNvSpPr txBox="1">
            <a:spLocks noGrp="1"/>
          </p:cNvSpPr>
          <p:nvPr>
            <p:ph type="body" idx="1"/>
          </p:nvPr>
        </p:nvSpPr>
        <p:spPr>
          <a:xfrm>
            <a:off x="609600" y="2015068"/>
            <a:ext cx="10972800" cy="396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914400" lvl="1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</a:pPr>
            <a:r>
              <a:rPr lang="en-US" dirty="0"/>
              <a:t>Start date: </a:t>
            </a:r>
            <a:r>
              <a:rPr lang="en-US" sz="2800" dirty="0">
                <a:solidFill>
                  <a:srgbClr val="92CCDC"/>
                </a:solidFill>
              </a:rPr>
              <a:t>05/17/2024</a:t>
            </a:r>
            <a:endParaRPr dirty="0"/>
          </a:p>
          <a:p>
            <a:pPr marL="914400" lvl="1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</a:pPr>
            <a:r>
              <a:rPr lang="en-US" dirty="0"/>
              <a:t>End date: </a:t>
            </a:r>
            <a:r>
              <a:rPr lang="en-US" sz="2800" dirty="0">
                <a:solidFill>
                  <a:srgbClr val="92CCDC"/>
                </a:solidFill>
              </a:rPr>
              <a:t>08/17/2024</a:t>
            </a:r>
          </a:p>
          <a:p>
            <a:pPr marL="914400" lvl="1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</a:pPr>
            <a:r>
              <a:rPr lang="en-US" dirty="0">
                <a:solidFill>
                  <a:srgbClr val="92CCDC"/>
                </a:solidFill>
              </a:rPr>
              <a:t>A month for surveying and experimenting with existing methods and models</a:t>
            </a:r>
          </a:p>
          <a:p>
            <a:pPr marL="914400" lvl="1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</a:pPr>
            <a:r>
              <a:rPr lang="en-US" dirty="0">
                <a:solidFill>
                  <a:srgbClr val="92CCDC"/>
                </a:solidFill>
              </a:rPr>
              <a:t>A month for applying selected methods and creating the models.</a:t>
            </a:r>
          </a:p>
          <a:p>
            <a:pPr marL="914400" lvl="1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</a:pPr>
            <a:r>
              <a:rPr lang="en-US" dirty="0">
                <a:solidFill>
                  <a:srgbClr val="92CCDC"/>
                </a:solidFill>
              </a:rPr>
              <a:t>A month for data analysis and discussing the results</a:t>
            </a:r>
            <a:endParaRPr dirty="0"/>
          </a:p>
        </p:txBody>
      </p:sp>
      <p:sp>
        <p:nvSpPr>
          <p:cNvPr id="4" name="Google Shape;90;p13">
            <a:extLst>
              <a:ext uri="{FF2B5EF4-FFF2-40B4-BE49-F238E27FC236}">
                <a16:creationId xmlns:a16="http://schemas.microsoft.com/office/drawing/2014/main" id="{494CF8B4-3415-7549-ECD9-4252026E76F1}"/>
              </a:ext>
            </a:extLst>
          </p:cNvPr>
          <p:cNvSpPr txBox="1">
            <a:spLocks/>
          </p:cNvSpPr>
          <p:nvPr/>
        </p:nvSpPr>
        <p:spPr>
          <a:xfrm>
            <a:off x="821271" y="357186"/>
            <a:ext cx="10287000" cy="1243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1800"/>
              <a:buFont typeface="Calibri"/>
              <a:buNone/>
              <a:defRPr sz="44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4800"/>
            </a:pPr>
            <a:r>
              <a:rPr lang="en-US" b="1" dirty="0"/>
              <a:t>Timeframe</a:t>
            </a:r>
            <a:endParaRPr lang="en-US" sz="6000" b="1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7"/>
          <p:cNvSpPr txBox="1">
            <a:spLocks noGrp="1"/>
          </p:cNvSpPr>
          <p:nvPr>
            <p:ph type="body" idx="1"/>
          </p:nvPr>
        </p:nvSpPr>
        <p:spPr>
          <a:xfrm>
            <a:off x="609600" y="2201333"/>
            <a:ext cx="10972800" cy="33612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</a:pPr>
            <a:r>
              <a:rPr lang="en-US" dirty="0"/>
              <a:t> What I hope to learn</a:t>
            </a:r>
            <a:endParaRPr dirty="0"/>
          </a:p>
          <a:p>
            <a:pPr marL="914400" lvl="1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</a:pPr>
            <a:r>
              <a:rPr lang="en-US" dirty="0"/>
              <a:t>Apply AI methods to economic studies</a:t>
            </a:r>
            <a:endParaRPr dirty="0"/>
          </a:p>
          <a:p>
            <a:pPr marL="914400" lvl="1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</a:pPr>
            <a:r>
              <a:rPr lang="en-US" dirty="0"/>
              <a:t>Learn cloud computing facilities</a:t>
            </a:r>
            <a:endParaRPr dirty="0"/>
          </a:p>
          <a:p>
            <a:pPr marL="914400" lvl="1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</a:pPr>
            <a:r>
              <a:rPr lang="en-US" dirty="0"/>
              <a:t>Work with cloud computing Azure</a:t>
            </a:r>
            <a:endParaRPr dirty="0"/>
          </a:p>
        </p:txBody>
      </p:sp>
      <p:sp>
        <p:nvSpPr>
          <p:cNvPr id="4" name="Google Shape;90;p13">
            <a:extLst>
              <a:ext uri="{FF2B5EF4-FFF2-40B4-BE49-F238E27FC236}">
                <a16:creationId xmlns:a16="http://schemas.microsoft.com/office/drawing/2014/main" id="{0D7215FA-FAFD-FECB-971A-879884C4F48C}"/>
              </a:ext>
            </a:extLst>
          </p:cNvPr>
          <p:cNvSpPr txBox="1">
            <a:spLocks/>
          </p:cNvSpPr>
          <p:nvPr/>
        </p:nvSpPr>
        <p:spPr>
          <a:xfrm>
            <a:off x="795870" y="357186"/>
            <a:ext cx="10287000" cy="1243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1800"/>
              <a:buFont typeface="Calibri"/>
              <a:buNone/>
              <a:defRPr sz="44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4800"/>
            </a:pPr>
            <a:r>
              <a:rPr lang="en-US" b="1" dirty="0"/>
              <a:t>Learning Objectives</a:t>
            </a:r>
            <a:endParaRPr lang="en-US" sz="4800" i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8"/>
          <p:cNvSpPr txBox="1">
            <a:spLocks noGrp="1"/>
          </p:cNvSpPr>
          <p:nvPr>
            <p:ph type="body" idx="1"/>
          </p:nvPr>
        </p:nvSpPr>
        <p:spPr>
          <a:xfrm>
            <a:off x="609600" y="2201333"/>
            <a:ext cx="10972800" cy="33612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914400" lvl="1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</a:pPr>
            <a:r>
              <a:rPr lang="en-US" dirty="0"/>
              <a:t>Survey the current data for the foreign direct investments and remittances income to the  GDP of nations </a:t>
            </a:r>
            <a:endParaRPr dirty="0"/>
          </a:p>
          <a:p>
            <a:pPr marL="914400" lvl="1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</a:pPr>
            <a:r>
              <a:rPr lang="en-US" dirty="0"/>
              <a:t>Learn the Machine Learning service of Azure cloud computing</a:t>
            </a:r>
            <a:endParaRPr dirty="0"/>
          </a:p>
          <a:p>
            <a:pPr marL="45720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</a:pPr>
            <a:endParaRPr dirty="0"/>
          </a:p>
        </p:txBody>
      </p:sp>
      <p:sp>
        <p:nvSpPr>
          <p:cNvPr id="4" name="Google Shape;90;p13">
            <a:extLst>
              <a:ext uri="{FF2B5EF4-FFF2-40B4-BE49-F238E27FC236}">
                <a16:creationId xmlns:a16="http://schemas.microsoft.com/office/drawing/2014/main" id="{1516883F-7CF5-A639-7EA7-8B89738BF336}"/>
              </a:ext>
            </a:extLst>
          </p:cNvPr>
          <p:cNvSpPr txBox="1">
            <a:spLocks/>
          </p:cNvSpPr>
          <p:nvPr/>
        </p:nvSpPr>
        <p:spPr>
          <a:xfrm>
            <a:off x="990600" y="357186"/>
            <a:ext cx="10287000" cy="1243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1800"/>
              <a:buFont typeface="Calibri"/>
              <a:buNone/>
              <a:defRPr sz="44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14300" lvl="0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</a:pPr>
            <a:r>
              <a:rPr lang="en-US" dirty="0"/>
              <a:t>Goals for Next Month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9"/>
          <p:cNvSpPr txBox="1">
            <a:spLocks noGrp="1"/>
          </p:cNvSpPr>
          <p:nvPr>
            <p:ph type="body" idx="1"/>
          </p:nvPr>
        </p:nvSpPr>
        <p:spPr>
          <a:xfrm>
            <a:off x="609600" y="2133599"/>
            <a:ext cx="10972800" cy="3429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914400" lvl="1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</a:pPr>
            <a:r>
              <a:rPr lang="en-US" dirty="0"/>
              <a:t>Regular meetings with the principal investigator and mentor to discuss progress</a:t>
            </a:r>
            <a:endParaRPr dirty="0"/>
          </a:p>
          <a:p>
            <a:pPr marL="914400" lvl="1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</a:pPr>
            <a:r>
              <a:rPr lang="en-US" dirty="0"/>
              <a:t>Expert support to run applications on the cloud computing Azure platform.</a:t>
            </a:r>
            <a:endParaRPr dirty="0"/>
          </a:p>
          <a:p>
            <a:pPr marL="914400" lvl="1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</a:pPr>
            <a:r>
              <a:rPr lang="en-US" dirty="0"/>
              <a:t>Help in code review and packaging</a:t>
            </a:r>
            <a:endParaRPr dirty="0"/>
          </a:p>
        </p:txBody>
      </p:sp>
      <p:sp>
        <p:nvSpPr>
          <p:cNvPr id="4" name="Google Shape;90;p13">
            <a:extLst>
              <a:ext uri="{FF2B5EF4-FFF2-40B4-BE49-F238E27FC236}">
                <a16:creationId xmlns:a16="http://schemas.microsoft.com/office/drawing/2014/main" id="{3EEF480C-34B0-DD14-EAD3-BA68E494B95C}"/>
              </a:ext>
            </a:extLst>
          </p:cNvPr>
          <p:cNvSpPr txBox="1">
            <a:spLocks/>
          </p:cNvSpPr>
          <p:nvPr/>
        </p:nvSpPr>
        <p:spPr>
          <a:xfrm>
            <a:off x="863601" y="357186"/>
            <a:ext cx="10287000" cy="1243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1800"/>
              <a:buFont typeface="Calibri"/>
              <a:buNone/>
              <a:defRPr sz="44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14300" lvl="0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</a:pPr>
            <a:r>
              <a:rPr lang="en-US" sz="4800" dirty="0"/>
              <a:t>Help needed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476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328</Words>
  <Application>Microsoft Office PowerPoint</Application>
  <PresentationFormat>Widescreen</PresentationFormat>
  <Paragraphs>35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Comparative Analysis of Foreign Direct Investments and Remittances to Five English-Speaking West African Countries Using Statistical, Machine Learning and Deep learning Models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Comparative Analysis of Foreign Direct Investments and Remittances to Five English-Speaking West African Countries Using Statistical, Machine Learning and Deep learning Models</dc:title>
  <cp:lastModifiedBy>Rashed, Ahmed</cp:lastModifiedBy>
  <cp:revision>42</cp:revision>
  <dcterms:modified xsi:type="dcterms:W3CDTF">2024-05-13T23:20:06Z</dcterms:modified>
</cp:coreProperties>
</file>