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64" r:id="rId2"/>
    <p:sldId id="265" r:id="rId3"/>
    <p:sldId id="266" r:id="rId4"/>
    <p:sldId id="267" r:id="rId5"/>
    <p:sldId id="268" r:id="rId6"/>
    <p:sldId id="270" r:id="rId7"/>
    <p:sldId id="271" r:id="rId8"/>
    <p:sldId id="269" r:id="rId9"/>
    <p:sldId id="272" r:id="rId10"/>
    <p:sldId id="273" r:id="rId11"/>
    <p:sldId id="261" r:id="rId12"/>
    <p:sldId id="262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01a4f0d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501a4f0d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c370ed8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c370ed8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8c370ed8b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533b19b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533b19b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6533b19b7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828800" y="3921925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4114800" y="-1904999"/>
            <a:ext cx="39624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6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680181" y="5322103"/>
            <a:ext cx="3315520" cy="1142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1866900" y="1077159"/>
            <a:ext cx="8458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800"/>
            </a:pPr>
            <a:r>
              <a:rPr lang="en-US" sz="4800" dirty="0"/>
              <a:t>Investigation of Heat Transfer in Complex Materials using Molecular Dynamics Simulations</a:t>
            </a:r>
            <a:br>
              <a:rPr lang="en-US" sz="4800" dirty="0"/>
            </a:br>
            <a:endParaRPr sz="2667" i="1"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2491667" y="3163410"/>
            <a:ext cx="7417293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spcBef>
                <a:spcPts val="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Student: 	Jaymes Dionne, University of Rhode Island</a:t>
            </a:r>
            <a:endParaRPr dirty="0"/>
          </a:p>
          <a:p>
            <a:pPr marL="0" indent="0" algn="l">
              <a:spcBef>
                <a:spcPts val="40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			 diojaymes@uri.edu</a:t>
            </a:r>
            <a:endParaRPr sz="2000" dirty="0">
              <a:solidFill>
                <a:srgbClr val="92CCDC"/>
              </a:solidFill>
            </a:endParaRPr>
          </a:p>
          <a:p>
            <a:pPr marL="0" indent="0" algn="l">
              <a:spcBef>
                <a:spcPts val="40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Mentor: 		Dr. Ashutosh Giri, University of Rhode Island</a:t>
            </a:r>
            <a:endParaRPr dirty="0"/>
          </a:p>
          <a:p>
            <a:pPr marL="0" indent="0" algn="l">
              <a:spcBef>
                <a:spcPts val="40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			 ashgiri@uri.edu</a:t>
            </a:r>
            <a:endParaRPr dirty="0"/>
          </a:p>
          <a:p>
            <a:pPr marL="0" indent="0" algn="l">
              <a:spcBef>
                <a:spcPts val="320"/>
              </a:spcBef>
              <a:buSzPts val="1600"/>
            </a:pPr>
            <a:endParaRPr sz="1600" dirty="0">
              <a:solidFill>
                <a:srgbClr val="92CCDC"/>
              </a:solidFill>
            </a:endParaRPr>
          </a:p>
          <a:p>
            <a:pPr marL="0" indent="0" algn="l">
              <a:spcBef>
                <a:spcPts val="320"/>
              </a:spcBef>
              <a:buClr>
                <a:srgbClr val="92CCDC"/>
              </a:buClr>
              <a:buSzPts val="1600"/>
            </a:pPr>
            <a:r>
              <a:rPr lang="en-US" sz="1600" dirty="0">
                <a:solidFill>
                  <a:srgbClr val="92CCDC"/>
                </a:solidFill>
              </a:rPr>
              <a:t>5/17/24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EBF57-68BE-3C27-8CBD-0342A3F4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70DFA-CD61-FEA1-AC3F-A14626B71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N_4p0">
            <a:hlinkClick r:id="" action="ppaction://media"/>
            <a:extLst>
              <a:ext uri="{FF2B5EF4-FFF2-40B4-BE49-F238E27FC236}">
                <a16:creationId xmlns:a16="http://schemas.microsoft.com/office/drawing/2014/main" id="{7C120906-B0D8-2805-1315-6553005C37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3668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766DCA-8C3A-CCF3-6049-B8F8B4C07F00}"/>
              </a:ext>
            </a:extLst>
          </p:cNvPr>
          <p:cNvSpPr txBox="1"/>
          <p:nvPr/>
        </p:nvSpPr>
        <p:spPr>
          <a:xfrm rot="16200000">
            <a:off x="-712445" y="1511191"/>
            <a:ext cx="2800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 (Mie)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= 5.4 nm</a:t>
            </a:r>
            <a:endParaRPr lang="en-US" sz="1800" dirty="0"/>
          </a:p>
        </p:txBody>
      </p:sp>
      <p:pic>
        <p:nvPicPr>
          <p:cNvPr id="6" name="EN_2p0">
            <a:hlinkClick r:id="" action="ppaction://media"/>
            <a:extLst>
              <a:ext uri="{FF2B5EF4-FFF2-40B4-BE49-F238E27FC236}">
                <a16:creationId xmlns:a16="http://schemas.microsoft.com/office/drawing/2014/main" id="{B0F28C0D-06A6-9E7B-9E27-1D950D4B89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446171"/>
            <a:ext cx="12192000" cy="3411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FE3C7-9C93-E5DF-F728-1899B1A4A775}"/>
              </a:ext>
            </a:extLst>
          </p:cNvPr>
          <p:cNvSpPr txBox="1"/>
          <p:nvPr/>
        </p:nvSpPr>
        <p:spPr>
          <a:xfrm rot="16200000">
            <a:off x="-712444" y="4828920"/>
            <a:ext cx="2800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2.0 (Mie)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= 2.7 nm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835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Lessons Learned</a:t>
            </a:r>
            <a:endParaRPr dirty="0"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503852" y="1073020"/>
            <a:ext cx="11327363" cy="448958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4400"/>
            </a:pPr>
            <a:r>
              <a:rPr lang="en-US" sz="4000" dirty="0"/>
              <a:t>Visualization is important!</a:t>
            </a:r>
            <a:endParaRPr sz="2800"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2400" dirty="0"/>
              <a:t>2D visualization allows us to view how our waves interact in our system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2400" dirty="0"/>
              <a:t>But… requires </a:t>
            </a:r>
            <a:r>
              <a:rPr lang="en-US" sz="2400" i="1" dirty="0"/>
              <a:t>huge </a:t>
            </a:r>
            <a:r>
              <a:rPr lang="en-US" sz="2400" dirty="0"/>
              <a:t>data files (~300-500 Gb), and long simulation/analysis times (1-2 weeks from start to finish</a:t>
            </a:r>
          </a:p>
          <a:p>
            <a:pPr marL="285750" indent="-285750">
              <a:spcBef>
                <a:spcPts val="800"/>
              </a:spcBef>
              <a:buSzPts val="4000"/>
            </a:pPr>
            <a:r>
              <a:rPr lang="en-US" dirty="0"/>
              <a:t>Still need to unify various results</a:t>
            </a:r>
          </a:p>
          <a:p>
            <a:pPr marL="285750" indent="-285750">
              <a:spcBef>
                <a:spcPts val="800"/>
              </a:spcBef>
              <a:buSzPts val="4000"/>
            </a:pPr>
            <a:r>
              <a:rPr lang="en-US" dirty="0"/>
              <a:t>Changes in the future: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/>
              <a:t>Utilize job arrays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/>
              <a:t>Utilize Python to better link w/ LAMMPS, enable high-throughput simulations</a:t>
            </a:r>
          </a:p>
          <a:p>
            <a:pPr marL="285750" indent="-285750">
              <a:spcBef>
                <a:spcPts val="800"/>
              </a:spcBef>
              <a:buSzPts val="4000"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/>
              <a:t>Publications/Contributions</a:t>
            </a:r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1096347" y="1525556"/>
            <a:ext cx="9999306" cy="396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“Wave Hopping in the Mie Regime”</a:t>
            </a:r>
          </a:p>
          <a:p>
            <a:pPr lvl="1"/>
            <a:r>
              <a:rPr lang="en-US" dirty="0"/>
              <a:t>Paper in the works; still need more data and evidence from alternative methods</a:t>
            </a:r>
          </a:p>
          <a:p>
            <a:pPr lvl="1"/>
            <a:endParaRPr lang="en-US" dirty="0"/>
          </a:p>
          <a:p>
            <a:r>
              <a:rPr lang="en-US" dirty="0"/>
              <a:t>Eigenvector analysis, wave generation, and wave visualization codes being uploaded </a:t>
            </a:r>
            <a:r>
              <a:rPr lang="en-US"/>
              <a:t>to GitHub </a:t>
            </a:r>
            <a:endParaRPr lang="en-US" dirty="0"/>
          </a:p>
          <a:p>
            <a:endParaRPr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1919843" y="-15979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400"/>
            </a:pPr>
            <a:r>
              <a:rPr lang="en-US" sz="2400" dirty="0"/>
              <a:t>Investigation of Heat Transfer in Complex Materials using Molecular Dynamics Simulations</a:t>
            </a:r>
            <a:endParaRPr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F2999F-5A5F-88E8-82C4-6DD40ACA0C5E}"/>
              </a:ext>
            </a:extLst>
          </p:cNvPr>
          <p:cNvSpPr/>
          <p:nvPr/>
        </p:nvSpPr>
        <p:spPr>
          <a:xfrm>
            <a:off x="1772576" y="1571348"/>
            <a:ext cx="3195961" cy="132277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D948926-0F6F-F040-839B-4C9772E919F5}"/>
              </a:ext>
            </a:extLst>
          </p:cNvPr>
          <p:cNvSpPr/>
          <p:nvPr/>
        </p:nvSpPr>
        <p:spPr>
          <a:xfrm>
            <a:off x="2598198" y="1606861"/>
            <a:ext cx="1731146" cy="39061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8D4CAB-64C6-0339-318C-A851034780DC}"/>
              </a:ext>
            </a:extLst>
          </p:cNvPr>
          <p:cNvCxnSpPr>
            <a:cxnSpLocks/>
          </p:cNvCxnSpPr>
          <p:nvPr/>
        </p:nvCxnSpPr>
        <p:spPr>
          <a:xfrm>
            <a:off x="1772575" y="1442622"/>
            <a:ext cx="3195961" cy="0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8713B29-B536-95CB-80A9-C54C4A8CCD7E}"/>
              </a:ext>
            </a:extLst>
          </p:cNvPr>
          <p:cNvSpPr txBox="1"/>
          <p:nvPr/>
        </p:nvSpPr>
        <p:spPr>
          <a:xfrm>
            <a:off x="3090909" y="1168432"/>
            <a:ext cx="74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63B006-46CB-E82E-20B7-2CAD8DBAD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244" y="1263653"/>
            <a:ext cx="3858042" cy="19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436D61-43C0-C313-600B-16EDB525F6A5}"/>
                  </a:ext>
                </a:extLst>
              </p:cNvPr>
              <p:cNvSpPr txBox="1"/>
              <p:nvPr/>
            </p:nvSpPr>
            <p:spPr>
              <a:xfrm>
                <a:off x="7069585" y="3239172"/>
                <a:ext cx="2024108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𝐶𝑣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436D61-43C0-C313-600B-16EDB525F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585" y="3239172"/>
                <a:ext cx="2024108" cy="379656"/>
              </a:xfrm>
              <a:prstGeom prst="rect">
                <a:avLst/>
              </a:prstGeom>
              <a:blipFill>
                <a:blip r:embed="rId4"/>
                <a:stretch>
                  <a:fillRect t="-103175" b="-16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4A7338-0390-2C40-D371-F74DD8187124}"/>
                  </a:ext>
                </a:extLst>
              </p:cNvPr>
              <p:cNvSpPr txBox="1"/>
              <p:nvPr/>
            </p:nvSpPr>
            <p:spPr>
              <a:xfrm>
                <a:off x="2358500" y="2894121"/>
                <a:ext cx="2024108" cy="514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4A7338-0390-2C40-D371-F74DD8187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500" y="2894121"/>
                <a:ext cx="2024108" cy="5142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Schematic diagram illustrating phonon scattering mechanisms and... |  Download Scientific Diagram">
            <a:extLst>
              <a:ext uri="{FF2B5EF4-FFF2-40B4-BE49-F238E27FC236}">
                <a16:creationId xmlns:a16="http://schemas.microsoft.com/office/drawing/2014/main" id="{F92782AC-E26C-11A7-2BB0-868DB359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3" y="3899609"/>
            <a:ext cx="4039004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n the road to non-toxic and stable perovskite solar cells - Event -  Technology Park Berlin Adlershof">
            <a:extLst>
              <a:ext uri="{FF2B5EF4-FFF2-40B4-BE49-F238E27FC236}">
                <a16:creationId xmlns:a16="http://schemas.microsoft.com/office/drawing/2014/main" id="{567B01A0-FCED-A06B-D5ED-E2C8EE44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62" y="3758528"/>
            <a:ext cx="5051394" cy="29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67B8D7-3C65-8FFD-7893-B7EA1F6463A7}"/>
              </a:ext>
            </a:extLst>
          </p:cNvPr>
          <p:cNvSpPr/>
          <p:nvPr/>
        </p:nvSpPr>
        <p:spPr>
          <a:xfrm>
            <a:off x="1544716" y="1047565"/>
            <a:ext cx="4225771" cy="2647950"/>
          </a:xfrm>
          <a:prstGeom prst="rect">
            <a:avLst/>
          </a:prstGeom>
          <a:solidFill>
            <a:srgbClr val="0F16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42511DF-E619-DFC3-3D63-B8E508403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0" y="1054592"/>
            <a:ext cx="4855875" cy="243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AC254B-2760-DBD9-9D57-F90099D07DBA}"/>
                  </a:ext>
                </a:extLst>
              </p:cNvPr>
              <p:cNvSpPr txBox="1"/>
              <p:nvPr/>
            </p:nvSpPr>
            <p:spPr>
              <a:xfrm>
                <a:off x="2078855" y="3466058"/>
                <a:ext cx="2024108" cy="461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𝐶𝑣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AC254B-2760-DBD9-9D57-F90099D07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855" y="3466058"/>
                <a:ext cx="2024108" cy="461793"/>
              </a:xfrm>
              <a:prstGeom prst="rect">
                <a:avLst/>
              </a:prstGeom>
              <a:blipFill>
                <a:blip r:embed="rId8"/>
                <a:stretch>
                  <a:fillRect t="-117333" r="-12349" b="-18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6C7312C-03AC-764C-C687-460DCFC13F2C}"/>
              </a:ext>
            </a:extLst>
          </p:cNvPr>
          <p:cNvSpPr/>
          <p:nvPr/>
        </p:nvSpPr>
        <p:spPr>
          <a:xfrm>
            <a:off x="5923672" y="1054592"/>
            <a:ext cx="4225771" cy="2647950"/>
          </a:xfrm>
          <a:prstGeom prst="rect">
            <a:avLst/>
          </a:prstGeom>
          <a:solidFill>
            <a:srgbClr val="0F16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Researchers develop ErSb nanostructures with applications in infrared and  terahertz ranges">
            <a:extLst>
              <a:ext uri="{FF2B5EF4-FFF2-40B4-BE49-F238E27FC236}">
                <a16:creationId xmlns:a16="http://schemas.microsoft.com/office/drawing/2014/main" id="{63A86D44-94FA-D33E-17DA-51F2051BC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73" y="842705"/>
            <a:ext cx="2971714" cy="285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4400"/>
            </a:pPr>
            <a:r>
              <a:rPr lang="en-US" sz="4400" dirty="0"/>
              <a:t>Goals</a:t>
            </a:r>
            <a:endParaRPr dirty="0"/>
          </a:p>
          <a:p>
            <a:pPr lvl="1" indent="-457200">
              <a:spcBef>
                <a:spcPts val="800"/>
              </a:spcBef>
              <a:buSzPts val="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Determine unique phonon scattering mechanisms for materials with closely-packed internal boundaries</a:t>
            </a:r>
            <a:endParaRPr sz="1800" dirty="0"/>
          </a:p>
          <a:p>
            <a:pPr lvl="1" indent="-457200">
              <a:spcBef>
                <a:spcPts val="800"/>
              </a:spcBef>
              <a:buSzPts val="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Determine applicability of “toy-box” models to complex systems</a:t>
            </a:r>
            <a:endParaRPr sz="1800" dirty="0"/>
          </a:p>
          <a:p>
            <a:pPr lvl="1" indent="-457200">
              <a:spcBef>
                <a:spcPts val="800"/>
              </a:spcBef>
              <a:buSzPts val="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Determine ideal “packing” behaviors to tune thermal transport</a:t>
            </a:r>
            <a:endParaRPr sz="1800" dirty="0"/>
          </a:p>
        </p:txBody>
      </p:sp>
      <p:sp>
        <p:nvSpPr>
          <p:cNvPr id="4" name="Google Shape;97;p14">
            <a:extLst>
              <a:ext uri="{FF2B5EF4-FFF2-40B4-BE49-F238E27FC236}">
                <a16:creationId xmlns:a16="http://schemas.microsoft.com/office/drawing/2014/main" id="{345D0B36-499B-635C-B98D-D52642451532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sz="2400"/>
              <a:t>Investigation of Heat Transfer in Complex Materials using Molecular Dynamics Simulations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4400"/>
            </a:pPr>
            <a:r>
              <a:rPr lang="en-US" sz="4400" dirty="0"/>
              <a:t>Timeframe</a:t>
            </a:r>
            <a:endParaRPr dirty="0"/>
          </a:p>
          <a:p>
            <a:pPr marL="1028700" lvl="1" indent="-571500">
              <a:spcBef>
                <a:spcPts val="800"/>
              </a:spcBef>
              <a:buSzPts val="4000"/>
              <a:buFont typeface="Arial" panose="020B0604020202020204" pitchFamily="34" charset="0"/>
              <a:buChar char="•"/>
            </a:pPr>
            <a:r>
              <a:rPr lang="en-US" sz="4000" dirty="0"/>
              <a:t>Start: 11/1/2023</a:t>
            </a:r>
            <a:endParaRPr dirty="0"/>
          </a:p>
          <a:p>
            <a:pPr marL="1028700" lvl="1" indent="-571500">
              <a:spcBef>
                <a:spcPts val="800"/>
              </a:spcBef>
              <a:buSzPts val="4000"/>
              <a:buFont typeface="Arial" panose="020B0604020202020204" pitchFamily="34" charset="0"/>
              <a:buChar char="•"/>
            </a:pPr>
            <a:r>
              <a:rPr lang="en-US" sz="4000" dirty="0"/>
              <a:t>End: 4/30/2024</a:t>
            </a:r>
            <a:endParaRPr dirty="0"/>
          </a:p>
        </p:txBody>
      </p:sp>
      <p:sp>
        <p:nvSpPr>
          <p:cNvPr id="4" name="Google Shape;97;p14">
            <a:extLst>
              <a:ext uri="{FF2B5EF4-FFF2-40B4-BE49-F238E27FC236}">
                <a16:creationId xmlns:a16="http://schemas.microsoft.com/office/drawing/2014/main" id="{13D1AA23-34C7-5CE9-77FD-DFF98C51B5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400"/>
            </a:pPr>
            <a:r>
              <a:rPr lang="en-US" sz="2400" dirty="0"/>
              <a:t>Investigation of Heat Transfer in Complex Materials using Molecular Dynamics Simulations</a:t>
            </a:r>
            <a:endParaRPr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CCA51E-A023-191C-4AB7-689B29739D1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507CF-CD7D-2054-7573-102EDBFB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56176-F338-AA13-90C1-F6106456A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0CCA3BF9-0DEE-8F29-A3C8-27DDAE6C7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54" y="-12172"/>
            <a:ext cx="10552923" cy="34411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99C197E-DBAE-6754-35E8-73994011491D}"/>
              </a:ext>
            </a:extLst>
          </p:cNvPr>
          <p:cNvGrpSpPr/>
          <p:nvPr/>
        </p:nvGrpSpPr>
        <p:grpSpPr>
          <a:xfrm>
            <a:off x="555162" y="663576"/>
            <a:ext cx="2057400" cy="2057400"/>
            <a:chOff x="103010" y="82021"/>
            <a:chExt cx="2057400" cy="2057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8A3BD5-2A73-CE3B-FFBF-61C492C43C9F}"/>
                </a:ext>
              </a:extLst>
            </p:cNvPr>
            <p:cNvGrpSpPr/>
            <p:nvPr/>
          </p:nvGrpSpPr>
          <p:grpSpPr>
            <a:xfrm>
              <a:off x="103010" y="82021"/>
              <a:ext cx="2057400" cy="2057400"/>
              <a:chOff x="341631" y="2479876"/>
              <a:chExt cx="2057400" cy="2057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8B91517-8849-2BE7-E3B7-6FCC466AA158}"/>
                  </a:ext>
                </a:extLst>
              </p:cNvPr>
              <p:cNvSpPr/>
              <p:nvPr/>
            </p:nvSpPr>
            <p:spPr>
              <a:xfrm>
                <a:off x="341631" y="2479876"/>
                <a:ext cx="2057400" cy="20574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0D7536F-1419-388A-555A-01E91E5CC73F}"/>
                  </a:ext>
                </a:extLst>
              </p:cNvPr>
              <p:cNvSpPr/>
              <p:nvPr/>
            </p:nvSpPr>
            <p:spPr>
              <a:xfrm>
                <a:off x="849124" y="2991940"/>
                <a:ext cx="1033272" cy="103327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217C566-6742-1F66-D8C7-9C000CED3DBB}"/>
                  </a:ext>
                </a:extLst>
              </p:cNvPr>
              <p:cNvSpPr/>
              <p:nvPr/>
            </p:nvSpPr>
            <p:spPr>
              <a:xfrm>
                <a:off x="1891823" y="2670920"/>
                <a:ext cx="320040" cy="320040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211C87-A359-6C1E-FE68-A084F82F941C}"/>
                  </a:ext>
                </a:extLst>
              </p:cNvPr>
              <p:cNvSpPr/>
              <p:nvPr/>
            </p:nvSpPr>
            <p:spPr>
              <a:xfrm>
                <a:off x="1891823" y="4030741"/>
                <a:ext cx="320040" cy="320040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F7E2D26-1E3A-AB0D-53E3-199C71F8C1B2}"/>
                  </a:ext>
                </a:extLst>
              </p:cNvPr>
              <p:cNvSpPr/>
              <p:nvPr/>
            </p:nvSpPr>
            <p:spPr>
              <a:xfrm>
                <a:off x="1882396" y="2670920"/>
                <a:ext cx="320040" cy="32004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275DED2-A4FD-C157-C642-9C3D4243F3F0}"/>
                  </a:ext>
                </a:extLst>
              </p:cNvPr>
              <p:cNvSpPr/>
              <p:nvPr/>
            </p:nvSpPr>
            <p:spPr>
              <a:xfrm>
                <a:off x="529084" y="4030741"/>
                <a:ext cx="320040" cy="320040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F981C0-FA97-9F56-CA95-D6F44F5C219F}"/>
                  </a:ext>
                </a:extLst>
              </p:cNvPr>
              <p:cNvSpPr/>
              <p:nvPr/>
            </p:nvSpPr>
            <p:spPr>
              <a:xfrm>
                <a:off x="519657" y="2670920"/>
                <a:ext cx="320040" cy="320040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4E1F02-7AEF-2F70-A600-D7E1E100A14E}"/>
                </a:ext>
              </a:extLst>
            </p:cNvPr>
            <p:cNvSpPr/>
            <p:nvPr/>
          </p:nvSpPr>
          <p:spPr>
            <a:xfrm>
              <a:off x="937260" y="946070"/>
              <a:ext cx="320040" cy="32004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17" descr="A graph of a number of blue and red lines&#10;&#10;Description automatically generated">
            <a:extLst>
              <a:ext uri="{FF2B5EF4-FFF2-40B4-BE49-F238E27FC236}">
                <a16:creationId xmlns:a16="http://schemas.microsoft.com/office/drawing/2014/main" id="{4623B024-9814-E772-E10B-E376F7E71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837" y="3735086"/>
            <a:ext cx="4571999" cy="3135085"/>
          </a:xfrm>
          <a:prstGeom prst="rect">
            <a:avLst/>
          </a:prstGeom>
        </p:spPr>
      </p:pic>
      <p:pic>
        <p:nvPicPr>
          <p:cNvPr id="17" name="Picture 16" descr="A graph of a number of blue and red lines&#10;&#10;Description automatically generated">
            <a:extLst>
              <a:ext uri="{FF2B5EF4-FFF2-40B4-BE49-F238E27FC236}">
                <a16:creationId xmlns:a16="http://schemas.microsoft.com/office/drawing/2014/main" id="{687348A6-180E-C180-7C12-C83921DED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61" y="3722915"/>
            <a:ext cx="4571998" cy="3135085"/>
          </a:xfrm>
          <a:prstGeom prst="rect">
            <a:avLst/>
          </a:prstGeom>
        </p:spPr>
      </p:pic>
      <p:pic>
        <p:nvPicPr>
          <p:cNvPr id="16" name="Picture 15" descr="A graph of a number of blue and red lines&#10;&#10;Description automatically generated">
            <a:extLst>
              <a:ext uri="{FF2B5EF4-FFF2-40B4-BE49-F238E27FC236}">
                <a16:creationId xmlns:a16="http://schemas.microsoft.com/office/drawing/2014/main" id="{BD6E33E3-E08E-0625-DFBB-5762492C2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53" y="3735086"/>
            <a:ext cx="4571998" cy="31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55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7FA8DE-FB18-2A90-E25B-9ACAFB4C280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E8D0A8-8003-9E0D-9EC4-3F2EE4322DB4}"/>
              </a:ext>
            </a:extLst>
          </p:cNvPr>
          <p:cNvSpPr/>
          <p:nvPr/>
        </p:nvSpPr>
        <p:spPr>
          <a:xfrm>
            <a:off x="904333" y="1619915"/>
            <a:ext cx="10444294" cy="234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80D1C-1273-0D5B-9AF2-7AFA77015CBE}"/>
              </a:ext>
            </a:extLst>
          </p:cNvPr>
          <p:cNvSpPr/>
          <p:nvPr/>
        </p:nvSpPr>
        <p:spPr>
          <a:xfrm>
            <a:off x="0" y="6336504"/>
            <a:ext cx="12192000" cy="521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81176-F98D-F9DD-4410-2344386F3DBC}"/>
              </a:ext>
            </a:extLst>
          </p:cNvPr>
          <p:cNvSpPr txBox="1"/>
          <p:nvPr/>
        </p:nvSpPr>
        <p:spPr>
          <a:xfrm>
            <a:off x="4769701" y="958054"/>
            <a:ext cx="624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Low frequency, extended modes within the host couple with modes in the inclusion.</a:t>
            </a:r>
          </a:p>
        </p:txBody>
      </p:sp>
      <p:pic>
        <p:nvPicPr>
          <p:cNvPr id="19" name="Content Placeholder 18" descr="A black and white image of a grid&#10;&#10;Description automatically generated">
            <a:extLst>
              <a:ext uri="{FF2B5EF4-FFF2-40B4-BE49-F238E27FC236}">
                <a16:creationId xmlns:a16="http://schemas.microsoft.com/office/drawing/2014/main" id="{357EE0A6-BF9B-6343-3E94-043AA4224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58" y="2835274"/>
            <a:ext cx="10037284" cy="4022725"/>
          </a:xfrm>
        </p:spPr>
      </p:pic>
      <p:pic>
        <p:nvPicPr>
          <p:cNvPr id="5" name="Picture 4" descr="A graph of a number of blue and red lines&#10;&#10;Description automatically generated">
            <a:extLst>
              <a:ext uri="{FF2B5EF4-FFF2-40B4-BE49-F238E27FC236}">
                <a16:creationId xmlns:a16="http://schemas.microsoft.com/office/drawing/2014/main" id="{9B556CF9-D3D3-F387-68EF-7E2CACE51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7776" cy="304304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E493C4-C324-EF8B-6749-45FAFC00CF50}"/>
              </a:ext>
            </a:extLst>
          </p:cNvPr>
          <p:cNvCxnSpPr>
            <a:cxnSpLocks/>
          </p:cNvCxnSpPr>
          <p:nvPr/>
        </p:nvCxnSpPr>
        <p:spPr>
          <a:xfrm flipV="1">
            <a:off x="740415" y="2606820"/>
            <a:ext cx="0" cy="7403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6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00A44F-166F-DD7C-115F-7B85EB0FBD5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E8D0A8-8003-9E0D-9EC4-3F2EE4322DB4}"/>
              </a:ext>
            </a:extLst>
          </p:cNvPr>
          <p:cNvSpPr/>
          <p:nvPr/>
        </p:nvSpPr>
        <p:spPr>
          <a:xfrm>
            <a:off x="904333" y="1619915"/>
            <a:ext cx="10444294" cy="234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80D1C-1273-0D5B-9AF2-7AFA77015CBE}"/>
              </a:ext>
            </a:extLst>
          </p:cNvPr>
          <p:cNvSpPr/>
          <p:nvPr/>
        </p:nvSpPr>
        <p:spPr>
          <a:xfrm>
            <a:off x="0" y="6336504"/>
            <a:ext cx="12192000" cy="521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81176-F98D-F9DD-4410-2344386F3DBC}"/>
              </a:ext>
            </a:extLst>
          </p:cNvPr>
          <p:cNvSpPr txBox="1"/>
          <p:nvPr/>
        </p:nvSpPr>
        <p:spPr>
          <a:xfrm>
            <a:off x="4769701" y="958054"/>
            <a:ext cx="624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Vibrational “</a:t>
            </a:r>
            <a:r>
              <a:rPr lang="en-US" sz="2000" i="1" dirty="0" err="1"/>
              <a:t>deadzones</a:t>
            </a:r>
            <a:r>
              <a:rPr lang="en-US" sz="2000" i="1" dirty="0"/>
              <a:t>” exist within the inclusion (and possibly the host)</a:t>
            </a:r>
          </a:p>
        </p:txBody>
      </p:sp>
      <p:pic>
        <p:nvPicPr>
          <p:cNvPr id="10" name="Picture 9" descr="A black and white image of a grid&#10;&#10;Description automatically generated">
            <a:extLst>
              <a:ext uri="{FF2B5EF4-FFF2-40B4-BE49-F238E27FC236}">
                <a16:creationId xmlns:a16="http://schemas.microsoft.com/office/drawing/2014/main" id="{477F19EB-9577-9D4C-C1E2-0886EDA4F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9" y="2853085"/>
            <a:ext cx="10000621" cy="4004914"/>
          </a:xfrm>
          <a:prstGeom prst="rect">
            <a:avLst/>
          </a:prstGeom>
        </p:spPr>
      </p:pic>
      <p:pic>
        <p:nvPicPr>
          <p:cNvPr id="5" name="Picture 4" descr="A graph of a number of blue and red lines&#10;&#10;Description automatically generated">
            <a:extLst>
              <a:ext uri="{FF2B5EF4-FFF2-40B4-BE49-F238E27FC236}">
                <a16:creationId xmlns:a16="http://schemas.microsoft.com/office/drawing/2014/main" id="{9B556CF9-D3D3-F387-68EF-7E2CACE51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7776" cy="304304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E493C4-C324-EF8B-6749-45FAFC00CF50}"/>
              </a:ext>
            </a:extLst>
          </p:cNvPr>
          <p:cNvCxnSpPr>
            <a:cxnSpLocks/>
          </p:cNvCxnSpPr>
          <p:nvPr/>
        </p:nvCxnSpPr>
        <p:spPr>
          <a:xfrm flipV="1">
            <a:off x="1117920" y="2606820"/>
            <a:ext cx="0" cy="7403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69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D9CF-19CE-C44B-2758-9698540A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ACE99-58D2-5A2A-E034-969B28479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9B43D-21AF-9680-9C22-0D02E22D838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1163C-74E4-8638-FB82-DBC43A21E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013" y="-2554700"/>
            <a:ext cx="9841623" cy="5081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74C28C-BC59-AE8E-F9D6-13BD4DC1A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59" y="2526766"/>
            <a:ext cx="4057650" cy="781050"/>
          </a:xfrm>
          <a:prstGeom prst="rect">
            <a:avLst/>
          </a:prstGeom>
        </p:spPr>
      </p:pic>
      <p:pic>
        <p:nvPicPr>
          <p:cNvPr id="10" name="Picture 9" descr="A circle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80F53E60-6628-5FCF-2543-BDF0D5AA7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3511541"/>
            <a:ext cx="4208557" cy="3156418"/>
          </a:xfrm>
          <a:prstGeom prst="rect">
            <a:avLst/>
          </a:prstGeom>
        </p:spPr>
      </p:pic>
      <p:pic>
        <p:nvPicPr>
          <p:cNvPr id="11" name="Picture 10" descr="A colorful circle with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8FFFA8F7-6D19-4C0C-F258-A5BD43653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40" y="3550184"/>
            <a:ext cx="4208557" cy="3156418"/>
          </a:xfrm>
          <a:prstGeom prst="rect">
            <a:avLst/>
          </a:prstGeom>
        </p:spPr>
      </p:pic>
      <p:pic>
        <p:nvPicPr>
          <p:cNvPr id="12" name="Picture 11" descr="A blue circle with a red and yellow circle&#10;&#10;Description automatically generated">
            <a:extLst>
              <a:ext uri="{FF2B5EF4-FFF2-40B4-BE49-F238E27FC236}">
                <a16:creationId xmlns:a16="http://schemas.microsoft.com/office/drawing/2014/main" id="{19D78A32-2707-8E19-768F-98985BEB1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969" y="3550183"/>
            <a:ext cx="4208558" cy="31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7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58816-BFDE-5A57-BCAA-E47418572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05E34-C208-9D9C-4607-3FD675C87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321D0-5F15-9746-DAC9-2F9B80C8F34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N_1p5">
            <a:hlinkClick r:id="" action="ppaction://media"/>
            <a:extLst>
              <a:ext uri="{FF2B5EF4-FFF2-40B4-BE49-F238E27FC236}">
                <a16:creationId xmlns:a16="http://schemas.microsoft.com/office/drawing/2014/main" id="{12C4B5E6-986D-BD35-BF6C-6438EC995A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74749"/>
            <a:ext cx="12192000" cy="3668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5ECB6-A71B-7DA1-A884-0BE60C12317C}"/>
              </a:ext>
            </a:extLst>
          </p:cNvPr>
          <p:cNvSpPr txBox="1"/>
          <p:nvPr/>
        </p:nvSpPr>
        <p:spPr>
          <a:xfrm rot="16200000">
            <a:off x="-636977" y="1277037"/>
            <a:ext cx="2800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1.5 (Rayleigh – Mie)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= 5.4 nm</a:t>
            </a:r>
            <a:endParaRPr lang="en-US" sz="1800" dirty="0"/>
          </a:p>
        </p:txBody>
      </p:sp>
      <p:pic>
        <p:nvPicPr>
          <p:cNvPr id="7" name="EN_1p0">
            <a:hlinkClick r:id="" action="ppaction://media"/>
            <a:extLst>
              <a:ext uri="{FF2B5EF4-FFF2-40B4-BE49-F238E27FC236}">
                <a16:creationId xmlns:a16="http://schemas.microsoft.com/office/drawing/2014/main" id="{D026035D-0A19-0E87-54DC-62FC3B8264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342485"/>
            <a:ext cx="12192000" cy="3668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3BCF0C-453C-16A8-2497-E3C4CE5B0F5C}"/>
              </a:ext>
            </a:extLst>
          </p:cNvPr>
          <p:cNvSpPr txBox="1"/>
          <p:nvPr/>
        </p:nvSpPr>
        <p:spPr>
          <a:xfrm rot="16200000">
            <a:off x="-712447" y="4853676"/>
            <a:ext cx="2800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1.0 (Rayleigh)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= 2.7 nm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386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76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320</Words>
  <Application>Microsoft Office PowerPoint</Application>
  <PresentationFormat>Widescreen</PresentationFormat>
  <Paragraphs>48</Paragraphs>
  <Slides>12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 Math</vt:lpstr>
      <vt:lpstr>Times New Roman</vt:lpstr>
      <vt:lpstr>Office Theme</vt:lpstr>
      <vt:lpstr>Investigation of Heat Transfer in Complex Materials using Molecular Dynamics Simulations </vt:lpstr>
      <vt:lpstr>Investigation of Heat Transfer in Complex Materials using Molecular Dynamics Simulations</vt:lpstr>
      <vt:lpstr>PowerPoint Presentation</vt:lpstr>
      <vt:lpstr>Investigation of Heat Transfer in Complex Materials using Molecular Dynamics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</vt:lpstr>
      <vt:lpstr>Publications/Contributions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Heat Transfer in Complex Materials using Molecular Dynamics Simulations</dc:title>
  <dc:creator>Connor Dionne</dc:creator>
  <cp:lastModifiedBy>Connor Dionne</cp:lastModifiedBy>
  <cp:revision>3</cp:revision>
  <dcterms:modified xsi:type="dcterms:W3CDTF">2024-05-17T18:50:53Z</dcterms:modified>
</cp:coreProperties>
</file>