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308" r:id="rId3"/>
    <p:sldId id="277" r:id="rId4"/>
    <p:sldId id="258" r:id="rId5"/>
    <p:sldId id="309" r:id="rId6"/>
    <p:sldId id="310" r:id="rId7"/>
    <p:sldId id="313" r:id="rId8"/>
    <p:sldId id="287" r:id="rId9"/>
    <p:sldId id="302" r:id="rId10"/>
    <p:sldId id="305" r:id="rId11"/>
    <p:sldId id="286" r:id="rId12"/>
    <p:sldId id="307" r:id="rId13"/>
    <p:sldId id="315" r:id="rId14"/>
    <p:sldId id="316" r:id="rId15"/>
    <p:sldId id="325" r:id="rId16"/>
    <p:sldId id="320" r:id="rId17"/>
    <p:sldId id="289" r:id="rId18"/>
    <p:sldId id="292" r:id="rId19"/>
    <p:sldId id="318" r:id="rId20"/>
    <p:sldId id="260" r:id="rId21"/>
    <p:sldId id="261" r:id="rId22"/>
    <p:sldId id="263" r:id="rId23"/>
    <p:sldId id="262" r:id="rId24"/>
    <p:sldId id="276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1895"/>
    <a:srgbClr val="0B602C"/>
    <a:srgbClr val="486AB6"/>
    <a:srgbClr val="332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6"/>
  </p:normalViewPr>
  <p:slideViewPr>
    <p:cSldViewPr snapToGrid="0">
      <p:cViewPr varScale="1">
        <p:scale>
          <a:sx n="121" d="100"/>
          <a:sy n="121" d="100"/>
        </p:scale>
        <p:origin x="190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3038fcc9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g13038fcc9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g13038fcc9e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8c370ed8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8c370ed8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8c370ed8b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2145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533b19b7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533b19b7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6533b19b75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533b19b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533b19b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6533b19b7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3038fcc9ec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13038fcc9ec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3038fcc9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13038fcc9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Tx/>
              <a:buChar char="-"/>
            </a:pPr>
            <a:r>
              <a:rPr lang="en-US" sz="1200" dirty="0"/>
              <a:t>in contrast to PCR-based methods, Phi 29 polymerase has a 3’-5' exonuclease proofreading activity to maintain 1000-fold higher fidelity than Taq Polymerase during replication</a:t>
            </a:r>
          </a:p>
          <a:p>
            <a:pPr lvl="1">
              <a:buFontTx/>
              <a:buChar char="-"/>
            </a:pPr>
            <a:r>
              <a:rPr lang="en-US" sz="1200" dirty="0"/>
              <a:t>used in the presence of exonuclease-resistant primers to achieve high yields of DNA product from all kinds of mammalian and bacterial tissues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596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Tx/>
              <a:buChar char="-"/>
            </a:pPr>
            <a:r>
              <a:rPr lang="en-US" sz="1200" dirty="0"/>
              <a:t>in contrast to PCR-based methods, Phi 29 polymerase has a 3’-5' exonuclease proofreading activity to maintain 1000-fold higher fidelity than Taq Polymerase during replication</a:t>
            </a:r>
          </a:p>
          <a:p>
            <a:pPr lvl="1">
              <a:buFontTx/>
              <a:buChar char="-"/>
            </a:pPr>
            <a:r>
              <a:rPr lang="en-US" sz="1200" dirty="0"/>
              <a:t>used in the presence of exonuclease-resistant primers to achieve high yields of DNA product from all kinds of mammalian and bacterial tissues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06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Tx/>
              <a:buChar char="-"/>
            </a:pPr>
            <a:r>
              <a:rPr lang="en-US" sz="1200" dirty="0"/>
              <a:t>in contrast to PCR-based methods, Phi 29 polymerase has a 3’-5' exonuclease proofreading activity to maintain 1000-fold higher fidelity than Taq Polymerase during replication</a:t>
            </a:r>
          </a:p>
          <a:p>
            <a:pPr lvl="1">
              <a:buFontTx/>
              <a:buChar char="-"/>
            </a:pPr>
            <a:r>
              <a:rPr lang="en-US" sz="1200" dirty="0"/>
              <a:t>used in the presence of exonuclease-resistant primers to achieve high yields of DNA product from all kinds of mammalian and bacterial tissues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516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7312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Tx/>
              <a:buChar char="-"/>
            </a:pPr>
            <a:r>
              <a:rPr lang="en-US" sz="1200" dirty="0"/>
              <a:t>in contrast to PCR-based methods, Phi 29 polymerase has a 3’-5' exonuclease proofreading activity to maintain 1000-fold higher fidelity than Taq Polymerase during replication</a:t>
            </a:r>
          </a:p>
          <a:p>
            <a:pPr lvl="1">
              <a:buFontTx/>
              <a:buChar char="-"/>
            </a:pPr>
            <a:r>
              <a:rPr lang="en-US" sz="1200" dirty="0"/>
              <a:t>used in the presence of exonuclease-resistant primers to achieve high yields of DNA product from all kinds of mammalian and bacterial tissues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9486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Green – homologue to plastid gene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CC6FC-C0A7-CC4B-B879-FD77825E2A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74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806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371600" y="392192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2590800" y="-533399"/>
            <a:ext cx="39624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6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136" y="5322102"/>
            <a:ext cx="2486640" cy="11429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orottero/Metopid_host-symbiont_popge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jpe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ctrTitle"/>
          </p:nvPr>
        </p:nvSpPr>
        <p:spPr>
          <a:xfrm>
            <a:off x="685800" y="1057725"/>
            <a:ext cx="7772400" cy="3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 dirty="0">
                <a:solidFill>
                  <a:srgbClr val="FFFF00"/>
                </a:solidFill>
              </a:rPr>
              <a:t>HOST-SYMBIONT</a:t>
            </a:r>
            <a:endParaRPr dirty="0">
              <a:solidFill>
                <a:srgbClr val="FF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 dirty="0">
                <a:solidFill>
                  <a:srgbClr val="FFFF00"/>
                </a:solidFill>
              </a:rPr>
              <a:t>POPULATION GENOMICS</a:t>
            </a:r>
            <a:endParaRPr dirty="0">
              <a:solidFill>
                <a:srgbClr val="FFFF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800" i="1" dirty="0">
                <a:solidFill>
                  <a:srgbClr val="FFFF00"/>
                </a:solidFill>
              </a:rPr>
              <a:t>Intraspecific variability </a:t>
            </a:r>
            <a:endParaRPr sz="3800" i="1" dirty="0">
              <a:solidFill>
                <a:srgbClr val="FFFF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800" i="1" dirty="0">
                <a:solidFill>
                  <a:srgbClr val="FFFF00"/>
                </a:solidFill>
              </a:rPr>
              <a:t>in methanogenic symbionts </a:t>
            </a:r>
            <a:endParaRPr sz="3800" i="1" dirty="0">
              <a:solidFill>
                <a:srgbClr val="FFFF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800" i="1" dirty="0">
                <a:solidFill>
                  <a:srgbClr val="FFFF00"/>
                </a:solidFill>
              </a:rPr>
              <a:t>of marine anaerobic ciliates</a:t>
            </a:r>
            <a:endParaRPr sz="4200" i="1" dirty="0"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932400" y="4307925"/>
            <a:ext cx="7772400" cy="2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>
                <a:solidFill>
                  <a:srgbClr val="92CCDC"/>
                </a:solidFill>
              </a:rPr>
              <a:t>Facilitator: 	JOHANA ROTTEROVA, University of Rhode Island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>
                <a:solidFill>
                  <a:srgbClr val="92CCDC"/>
                </a:solidFill>
              </a:rPr>
              <a:t>			 </a:t>
            </a:r>
            <a:r>
              <a:rPr lang="en-US" sz="2000" dirty="0" err="1">
                <a:solidFill>
                  <a:srgbClr val="92CCDC"/>
                </a:solidFill>
              </a:rPr>
              <a:t>jrotterova@uri.edu</a:t>
            </a:r>
            <a:endParaRPr sz="2000" dirty="0">
              <a:solidFill>
                <a:srgbClr val="92CCDC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>
                <a:solidFill>
                  <a:srgbClr val="92CCDC"/>
                </a:solidFill>
              </a:rPr>
              <a:t>Mentor: 	CORINNA BREUSING, University of Rhode Island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>
                <a:solidFill>
                  <a:srgbClr val="92CCDC"/>
                </a:solidFill>
              </a:rPr>
              <a:t>Researcher:  ROXANNE BEINART,  University of Rhode Island</a:t>
            </a:r>
            <a:endParaRPr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</a:pPr>
            <a:endParaRPr sz="1600" dirty="0">
              <a:solidFill>
                <a:srgbClr val="92CCDC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92CCDC"/>
              </a:buClr>
              <a:buSzPts val="1600"/>
              <a:buNone/>
            </a:pPr>
            <a:r>
              <a:rPr lang="en-US" sz="1600" dirty="0">
                <a:solidFill>
                  <a:srgbClr val="92CCDC"/>
                </a:solidFill>
              </a:rPr>
              <a:t>11/09/2022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72C77-807E-E74B-B89A-E062A046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80" y="85081"/>
            <a:ext cx="1992427" cy="1027128"/>
          </a:xfrm>
        </p:spPr>
        <p:txBody>
          <a:bodyPr/>
          <a:lstStyle/>
          <a:p>
            <a:pPr algn="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Transcriptome Pipeline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DE0DCD-5AF2-8744-B660-5EDCA16549B7}"/>
              </a:ext>
            </a:extLst>
          </p:cNvPr>
          <p:cNvSpPr/>
          <p:nvPr/>
        </p:nvSpPr>
        <p:spPr>
          <a:xfrm>
            <a:off x="313784" y="183344"/>
            <a:ext cx="6761993" cy="391117"/>
          </a:xfrm>
          <a:prstGeom prst="rect">
            <a:avLst/>
          </a:prstGeom>
          <a:solidFill>
            <a:srgbClr val="332E52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Initial quality check 			 FASTQC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D5B4C5-5236-3743-918F-76017B0D88D6}"/>
              </a:ext>
            </a:extLst>
          </p:cNvPr>
          <p:cNvSpPr/>
          <p:nvPr/>
        </p:nvSpPr>
        <p:spPr>
          <a:xfrm>
            <a:off x="313784" y="749451"/>
            <a:ext cx="6761992" cy="353845"/>
          </a:xfrm>
          <a:prstGeom prst="rect">
            <a:avLst/>
          </a:prstGeom>
          <a:solidFill>
            <a:srgbClr val="332E52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Adaptor trimming			 TRIMMOMATIC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E02059-C7B4-4748-A089-F540A3B68E12}"/>
              </a:ext>
            </a:extLst>
          </p:cNvPr>
          <p:cNvSpPr/>
          <p:nvPr/>
        </p:nvSpPr>
        <p:spPr>
          <a:xfrm>
            <a:off x="313786" y="1806978"/>
            <a:ext cx="6761984" cy="371274"/>
          </a:xfrm>
          <a:prstGeom prst="rect">
            <a:avLst/>
          </a:prstGeom>
          <a:solidFill>
            <a:srgbClr val="332E52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Removal of rRNA			 SORTMERNA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85A1B2-3CDB-EE41-9166-4D4D6A037211}"/>
              </a:ext>
            </a:extLst>
          </p:cNvPr>
          <p:cNvSpPr/>
          <p:nvPr/>
        </p:nvSpPr>
        <p:spPr>
          <a:xfrm>
            <a:off x="313785" y="2810179"/>
            <a:ext cx="6761976" cy="275205"/>
          </a:xfrm>
          <a:prstGeom prst="rect">
            <a:avLst/>
          </a:prstGeom>
          <a:solidFill>
            <a:srgbClr val="332E52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Separating host and prokaryotic reads 	BBSPLIT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A0A30C-BE82-684D-A8EB-AB50B9060A88}"/>
              </a:ext>
            </a:extLst>
          </p:cNvPr>
          <p:cNvSpPr/>
          <p:nvPr/>
        </p:nvSpPr>
        <p:spPr>
          <a:xfrm>
            <a:off x="313787" y="2331449"/>
            <a:ext cx="6763418" cy="353845"/>
          </a:xfrm>
          <a:prstGeom prst="rect">
            <a:avLst/>
          </a:prstGeom>
          <a:solidFill>
            <a:srgbClr val="332E52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Error correction &amp; normalization		TRANSCRIPTOMEASSEMBLYTOOLS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57B7B9-BA1A-5143-A939-A9A98FD7EA13}"/>
              </a:ext>
            </a:extLst>
          </p:cNvPr>
          <p:cNvSpPr/>
          <p:nvPr/>
        </p:nvSpPr>
        <p:spPr>
          <a:xfrm>
            <a:off x="313786" y="4268884"/>
            <a:ext cx="6763419" cy="275205"/>
          </a:xfrm>
          <a:prstGeom prst="rect">
            <a:avLst/>
          </a:prstGeom>
          <a:solidFill>
            <a:srgbClr val="332E52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Prediction of ORFs 			 TRANSDECODER, HMMER, BLASTP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72093C-7376-CE4B-83AB-8111FEB44C09}"/>
              </a:ext>
            </a:extLst>
          </p:cNvPr>
          <p:cNvSpPr/>
          <p:nvPr/>
        </p:nvSpPr>
        <p:spPr>
          <a:xfrm>
            <a:off x="313785" y="1262784"/>
            <a:ext cx="6761987" cy="382412"/>
          </a:xfrm>
          <a:prstGeom prst="rect">
            <a:avLst/>
          </a:prstGeom>
          <a:solidFill>
            <a:srgbClr val="332E52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Contaminant removal 		 SAMTOOLS, BOWTIE2, SEQTK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D56E68-085F-2543-9283-971E5521CD87}"/>
              </a:ext>
            </a:extLst>
          </p:cNvPr>
          <p:cNvSpPr/>
          <p:nvPr/>
        </p:nvSpPr>
        <p:spPr>
          <a:xfrm>
            <a:off x="313786" y="3743535"/>
            <a:ext cx="6761961" cy="386930"/>
          </a:xfrm>
          <a:prstGeom prst="rect">
            <a:avLst/>
          </a:prstGeom>
          <a:solidFill>
            <a:srgbClr val="332E52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Species clustering of assembled contigs 	CD-HIT-EST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0EF5798-287A-C643-88FA-B0B2A9F4D2CF}"/>
              </a:ext>
            </a:extLst>
          </p:cNvPr>
          <p:cNvCxnSpPr>
            <a:cxnSpLocks/>
          </p:cNvCxnSpPr>
          <p:nvPr/>
        </p:nvCxnSpPr>
        <p:spPr>
          <a:xfrm>
            <a:off x="170568" y="332465"/>
            <a:ext cx="0" cy="2882331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1220D7C-53F5-5340-A4A1-A7E738BF734F}"/>
              </a:ext>
            </a:extLst>
          </p:cNvPr>
          <p:cNvSpPr txBox="1"/>
          <p:nvPr/>
        </p:nvSpPr>
        <p:spPr>
          <a:xfrm>
            <a:off x="7299829" y="1070751"/>
            <a:ext cx="19924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 RNA sample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30252A-1EEE-8A4C-AE8E-D6C89554C6D1}"/>
              </a:ext>
            </a:extLst>
          </p:cNvPr>
          <p:cNvSpPr/>
          <p:nvPr/>
        </p:nvSpPr>
        <p:spPr>
          <a:xfrm>
            <a:off x="313786" y="3214796"/>
            <a:ext cx="6761967" cy="386929"/>
          </a:xfrm>
          <a:prstGeom prst="rect">
            <a:avLst/>
          </a:prstGeom>
          <a:solidFill>
            <a:srgbClr val="332E52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Assembly 				 TRINITY (PASAFLY algorithm)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E7E3B4-90F1-5842-A9B7-C894304860EF}"/>
              </a:ext>
            </a:extLst>
          </p:cNvPr>
          <p:cNvSpPr/>
          <p:nvPr/>
        </p:nvSpPr>
        <p:spPr>
          <a:xfrm>
            <a:off x="313786" y="4731604"/>
            <a:ext cx="6851099" cy="386930"/>
          </a:xfrm>
          <a:prstGeom prst="rect">
            <a:avLst/>
          </a:prstGeom>
          <a:solidFill>
            <a:srgbClr val="332E52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euk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/ORF transcript removal 		BOWTIE2, SAM/BLOBTOOLS, SEQTK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98B2DF-05C1-4D4A-A038-CE26CCB8CC23}"/>
              </a:ext>
            </a:extLst>
          </p:cNvPr>
          <p:cNvSpPr/>
          <p:nvPr/>
        </p:nvSpPr>
        <p:spPr>
          <a:xfrm>
            <a:off x="313786" y="5294073"/>
            <a:ext cx="6761956" cy="329695"/>
          </a:xfrm>
          <a:prstGeom prst="rect">
            <a:avLst/>
          </a:prstGeom>
          <a:solidFill>
            <a:srgbClr val="332E52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Assembly statistics 			TRINITY STATS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3E7F6B-B332-D04E-884E-0E1EF037AFD0}"/>
              </a:ext>
            </a:extLst>
          </p:cNvPr>
          <p:cNvSpPr/>
          <p:nvPr/>
        </p:nvSpPr>
        <p:spPr>
          <a:xfrm>
            <a:off x="313786" y="5873016"/>
            <a:ext cx="6761955" cy="513453"/>
          </a:xfrm>
          <a:prstGeom prst="rect">
            <a:avLst/>
          </a:prstGeom>
          <a:solidFill>
            <a:srgbClr val="332E52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Quality and completeness evaluation	BUSCO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3450CD2-3AB6-2B47-BE0B-64D3038F4349}"/>
              </a:ext>
            </a:extLst>
          </p:cNvPr>
          <p:cNvCxnSpPr>
            <a:cxnSpLocks/>
          </p:cNvCxnSpPr>
          <p:nvPr/>
        </p:nvCxnSpPr>
        <p:spPr>
          <a:xfrm>
            <a:off x="170568" y="3290438"/>
            <a:ext cx="0" cy="2882331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F1B21D8C-CE7C-5A40-9FF4-035B40134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4885" y="1645196"/>
            <a:ext cx="1897505" cy="47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87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body" idx="1"/>
          </p:nvPr>
        </p:nvSpPr>
        <p:spPr>
          <a:xfrm>
            <a:off x="35462" y="130628"/>
            <a:ext cx="9073075" cy="801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5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800" dirty="0"/>
              <a:t>Transcriptome assembly and optimization</a:t>
            </a:r>
          </a:p>
          <a:p>
            <a:pPr marL="495300" lvl="0" indent="0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endParaRPr lang="en-US" sz="2000" dirty="0"/>
          </a:p>
        </p:txBody>
      </p:sp>
      <p:sp>
        <p:nvSpPr>
          <p:cNvPr id="3" name="Google Shape;122;p17">
            <a:extLst>
              <a:ext uri="{FF2B5EF4-FFF2-40B4-BE49-F238E27FC236}">
                <a16:creationId xmlns:a16="http://schemas.microsoft.com/office/drawing/2014/main" id="{9A576A98-C4A7-D24D-AC9E-C54DD7ECA888}"/>
              </a:ext>
            </a:extLst>
          </p:cNvPr>
          <p:cNvSpPr txBox="1">
            <a:spLocks/>
          </p:cNvSpPr>
          <p:nvPr/>
        </p:nvSpPr>
        <p:spPr>
          <a:xfrm>
            <a:off x="-325961" y="772854"/>
            <a:ext cx="9144000" cy="601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95300" indent="0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2000" dirty="0"/>
              <a:t>Illumina Seq, length 151 bp, </a:t>
            </a:r>
            <a:r>
              <a:rPr lang="en-US" sz="2000" dirty="0" err="1"/>
              <a:t>TruSeq</a:t>
            </a:r>
            <a:r>
              <a:rPr lang="en-US" sz="2000" dirty="0"/>
              <a:t> stranded mRNA</a:t>
            </a:r>
          </a:p>
          <a:p>
            <a:pPr marL="495300" indent="0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2000" dirty="0"/>
              <a:t>120 M reads </a:t>
            </a:r>
          </a:p>
          <a:p>
            <a:pPr marL="495300" indent="0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2000" dirty="0"/>
              <a:t>F25B-A1A10_1_clean.fastq  -  12 G</a:t>
            </a:r>
          </a:p>
          <a:p>
            <a:pPr marL="495300" indent="0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2000" dirty="0"/>
              <a:t>F25B-A1A10.Trinity.merged95.fasta – 63 M</a:t>
            </a:r>
          </a:p>
          <a:p>
            <a:pPr marL="495300" indent="0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endParaRPr lang="en-US" sz="2000" dirty="0"/>
          </a:p>
          <a:p>
            <a:pPr marL="495300" indent="0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endParaRPr lang="en-US" sz="2000" dirty="0"/>
          </a:p>
          <a:p>
            <a:pPr marL="495300" indent="0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1600" dirty="0"/>
              <a:t>total # of reads evaluated = 32416348 // number of reads retained = 30019930 // number of PE reads filtered = 2396418</a:t>
            </a:r>
            <a:endParaRPr lang="en-US" sz="2000" dirty="0"/>
          </a:p>
          <a:p>
            <a:pPr marL="495300" indent="0">
              <a:lnSpc>
                <a:spcPct val="115000"/>
              </a:lnSpc>
              <a:spcBef>
                <a:spcPts val="0"/>
              </a:spcBef>
              <a:buSzPts val="3000"/>
              <a:buFont typeface="Arial"/>
              <a:buNone/>
            </a:pPr>
            <a:endParaRPr lang="en-US" sz="2000" dirty="0"/>
          </a:p>
          <a:p>
            <a:pPr marL="495300" indent="0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1600" dirty="0"/>
              <a:t>30019930 reads; of these: 30019930 (100.00%) were paired; of these:</a:t>
            </a:r>
          </a:p>
          <a:p>
            <a:pPr marL="495300" indent="0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1600" dirty="0"/>
              <a:t>        22690897 (75.59%) aligned concordantly exactly 1 time</a:t>
            </a:r>
          </a:p>
          <a:p>
            <a:pPr marL="495300" indent="0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1600" dirty="0"/>
              <a:t>    4791185 (15.96%) aligned concordantly &gt;1 times</a:t>
            </a:r>
          </a:p>
          <a:p>
            <a:pPr marL="495300" indent="0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1600" dirty="0"/>
              <a:t>   	1837825 (72.42%) aligned discordantly 1 time</a:t>
            </a:r>
          </a:p>
          <a:p>
            <a:pPr marL="495300" indent="0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1600" dirty="0"/>
              <a:t>99.31% overall alignment rate</a:t>
            </a:r>
          </a:p>
          <a:p>
            <a:pPr marL="495300" indent="0">
              <a:lnSpc>
                <a:spcPct val="115000"/>
              </a:lnSpc>
              <a:spcBef>
                <a:spcPts val="0"/>
              </a:spcBef>
              <a:buSzPts val="3000"/>
              <a:buFont typeface="Arial"/>
              <a:buNone/>
            </a:pPr>
            <a:endParaRPr lang="en-US" sz="2000" dirty="0"/>
          </a:p>
          <a:p>
            <a:pPr marL="495300" indent="0">
              <a:lnSpc>
                <a:spcPct val="115000"/>
              </a:lnSpc>
              <a:spcBef>
                <a:spcPts val="0"/>
              </a:spcBef>
              <a:buSzPts val="3000"/>
              <a:buFont typeface="Arial"/>
              <a:buNone/>
            </a:pPr>
            <a:r>
              <a:rPr lang="en-US" sz="2000" dirty="0"/>
              <a:t>Predicted proteins in agreement with </a:t>
            </a:r>
          </a:p>
          <a:p>
            <a:pPr marL="495300" indent="0">
              <a:lnSpc>
                <a:spcPct val="115000"/>
              </a:lnSpc>
              <a:spcBef>
                <a:spcPts val="0"/>
              </a:spcBef>
              <a:buSzPts val="3000"/>
              <a:buFont typeface="Arial"/>
              <a:buNone/>
            </a:pPr>
            <a:r>
              <a:rPr lang="en-US" sz="2000" dirty="0"/>
              <a:t>other investigated Metopid ciliates</a:t>
            </a:r>
          </a:p>
          <a:p>
            <a:pPr marL="495300" indent="0">
              <a:lnSpc>
                <a:spcPct val="115000"/>
              </a:lnSpc>
              <a:spcBef>
                <a:spcPts val="0"/>
              </a:spcBef>
              <a:buSzPts val="3000"/>
              <a:buFont typeface="Arial"/>
              <a:buNone/>
            </a:pPr>
            <a:endParaRPr lang="en-US" sz="2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9722F57-2B32-2449-A2E2-1EC0EF609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05087"/>
              </p:ext>
            </p:extLst>
          </p:nvPr>
        </p:nvGraphicFramePr>
        <p:xfrm>
          <a:off x="295981" y="2359604"/>
          <a:ext cx="7434732" cy="40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108">
                  <a:extLst>
                    <a:ext uri="{9D8B030D-6E8A-4147-A177-3AD203B41FA5}">
                      <a16:colId xmlns:a16="http://schemas.microsoft.com/office/drawing/2014/main" val="1536042970"/>
                    </a:ext>
                  </a:extLst>
                </a:gridCol>
                <a:gridCol w="1584084">
                  <a:extLst>
                    <a:ext uri="{9D8B030D-6E8A-4147-A177-3AD203B41FA5}">
                      <a16:colId xmlns:a16="http://schemas.microsoft.com/office/drawing/2014/main" val="276597240"/>
                    </a:ext>
                  </a:extLst>
                </a:gridCol>
                <a:gridCol w="975108">
                  <a:extLst>
                    <a:ext uri="{9D8B030D-6E8A-4147-A177-3AD203B41FA5}">
                      <a16:colId xmlns:a16="http://schemas.microsoft.com/office/drawing/2014/main" val="3547610081"/>
                    </a:ext>
                  </a:extLst>
                </a:gridCol>
                <a:gridCol w="975108">
                  <a:extLst>
                    <a:ext uri="{9D8B030D-6E8A-4147-A177-3AD203B41FA5}">
                      <a16:colId xmlns:a16="http://schemas.microsoft.com/office/drawing/2014/main" val="904396660"/>
                    </a:ext>
                  </a:extLst>
                </a:gridCol>
                <a:gridCol w="975108">
                  <a:extLst>
                    <a:ext uri="{9D8B030D-6E8A-4147-A177-3AD203B41FA5}">
                      <a16:colId xmlns:a16="http://schemas.microsoft.com/office/drawing/2014/main" val="3895414327"/>
                    </a:ext>
                  </a:extLst>
                </a:gridCol>
                <a:gridCol w="975108">
                  <a:extLst>
                    <a:ext uri="{9D8B030D-6E8A-4147-A177-3AD203B41FA5}">
                      <a16:colId xmlns:a16="http://schemas.microsoft.com/office/drawing/2014/main" val="406527494"/>
                    </a:ext>
                  </a:extLst>
                </a:gridCol>
                <a:gridCol w="975108">
                  <a:extLst>
                    <a:ext uri="{9D8B030D-6E8A-4147-A177-3AD203B41FA5}">
                      <a16:colId xmlns:a16="http://schemas.microsoft.com/office/drawing/2014/main" val="153753791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Sample ID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Total read bases (bp)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Total reads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GC(%)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AT(%)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Q20(%)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Q30(%)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10901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F25B-A1A10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18,196,928,762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120,509,462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45.83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54.17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96.61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92.65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050430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2457857-58D7-CF4D-821C-157EE7A858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6754" y="4429492"/>
            <a:ext cx="3946235" cy="2160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4D6D46-E895-EB46-81A5-06548E242BCD}"/>
              </a:ext>
            </a:extLst>
          </p:cNvPr>
          <p:cNvSpPr txBox="1"/>
          <p:nvPr/>
        </p:nvSpPr>
        <p:spPr>
          <a:xfrm>
            <a:off x="7369822" y="6581001"/>
            <a:ext cx="1907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Rotterova et al. 2022</a:t>
            </a:r>
          </a:p>
        </p:txBody>
      </p:sp>
    </p:spTree>
    <p:extLst>
      <p:ext uri="{BB962C8B-B14F-4D97-AF65-F5344CB8AC3E}">
        <p14:creationId xmlns:p14="http://schemas.microsoft.com/office/powerpoint/2010/main" val="3005756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72C77-807E-E74B-B89A-E062A046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80" y="85081"/>
            <a:ext cx="1992427" cy="1027128"/>
          </a:xfrm>
        </p:spPr>
        <p:txBody>
          <a:bodyPr/>
          <a:lstStyle/>
          <a:p>
            <a:pPr algn="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Metagenomic Pipeline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DE0DCD-5AF2-8744-B660-5EDCA16549B7}"/>
              </a:ext>
            </a:extLst>
          </p:cNvPr>
          <p:cNvSpPr/>
          <p:nvPr/>
        </p:nvSpPr>
        <p:spPr>
          <a:xfrm>
            <a:off x="313784" y="183344"/>
            <a:ext cx="6761993" cy="391117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Initial quality check 			 FASTQC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D5B4C5-5236-3743-918F-76017B0D88D6}"/>
              </a:ext>
            </a:extLst>
          </p:cNvPr>
          <p:cNvSpPr/>
          <p:nvPr/>
        </p:nvSpPr>
        <p:spPr>
          <a:xfrm>
            <a:off x="313784" y="749451"/>
            <a:ext cx="6761992" cy="353845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Adaptor trimming			 TRIMMOMATIC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E02059-C7B4-4748-A089-F540A3B68E12}"/>
              </a:ext>
            </a:extLst>
          </p:cNvPr>
          <p:cNvSpPr/>
          <p:nvPr/>
        </p:nvSpPr>
        <p:spPr>
          <a:xfrm>
            <a:off x="313786" y="1806978"/>
            <a:ext cx="6761984" cy="371274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MAG assembly			METASPADES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85A1B2-3CDB-EE41-9166-4D4D6A037211}"/>
              </a:ext>
            </a:extLst>
          </p:cNvPr>
          <p:cNvSpPr/>
          <p:nvPr/>
        </p:nvSpPr>
        <p:spPr>
          <a:xfrm>
            <a:off x="726509" y="4893808"/>
            <a:ext cx="6349251" cy="275205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Completeness control 		CHECKM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A0A30C-BE82-684D-A8EB-AB50B9060A88}"/>
              </a:ext>
            </a:extLst>
          </p:cNvPr>
          <p:cNvSpPr/>
          <p:nvPr/>
        </p:nvSpPr>
        <p:spPr>
          <a:xfrm>
            <a:off x="313786" y="4415078"/>
            <a:ext cx="7702861" cy="353845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Prokaryotic Binning 			METABAT, MAXBIN, DAS_TOOL, 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METAWRAP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57B7B9-BA1A-5143-A939-A9A98FD7EA13}"/>
              </a:ext>
            </a:extLst>
          </p:cNvPr>
          <p:cNvSpPr/>
          <p:nvPr/>
        </p:nvSpPr>
        <p:spPr>
          <a:xfrm>
            <a:off x="726495" y="6352513"/>
            <a:ext cx="6350710" cy="275205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Genetic variation			PANPHLAN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72093C-7376-CE4B-83AB-8111FEB44C09}"/>
              </a:ext>
            </a:extLst>
          </p:cNvPr>
          <p:cNvSpPr/>
          <p:nvPr/>
        </p:nvSpPr>
        <p:spPr>
          <a:xfrm>
            <a:off x="313785" y="1262784"/>
            <a:ext cx="6761987" cy="382412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Contaminant removal 		 SAMTOOLS, BOWTIE2, SEQTK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D56E68-085F-2543-9283-971E5521CD87}"/>
              </a:ext>
            </a:extLst>
          </p:cNvPr>
          <p:cNvSpPr/>
          <p:nvPr/>
        </p:nvSpPr>
        <p:spPr>
          <a:xfrm>
            <a:off x="726496" y="5827164"/>
            <a:ext cx="6349251" cy="386930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Phylogenetic analysis			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GTDBTk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RAXML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220D7C-53F5-5340-A4A1-A7E738BF734F}"/>
              </a:ext>
            </a:extLst>
          </p:cNvPr>
          <p:cNvSpPr txBox="1"/>
          <p:nvPr/>
        </p:nvSpPr>
        <p:spPr>
          <a:xfrm>
            <a:off x="7299829" y="1070751"/>
            <a:ext cx="19924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78 DNA samples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30252A-1EEE-8A4C-AE8E-D6C89554C6D1}"/>
              </a:ext>
            </a:extLst>
          </p:cNvPr>
          <p:cNvSpPr/>
          <p:nvPr/>
        </p:nvSpPr>
        <p:spPr>
          <a:xfrm>
            <a:off x="726502" y="5298425"/>
            <a:ext cx="6349251" cy="386929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Taxonomic classification of bins 		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GTDBTk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E7E3B4-90F1-5842-A9B7-C894304860EF}"/>
              </a:ext>
            </a:extLst>
          </p:cNvPr>
          <p:cNvSpPr/>
          <p:nvPr/>
        </p:nvSpPr>
        <p:spPr>
          <a:xfrm>
            <a:off x="313786" y="2303202"/>
            <a:ext cx="6851099" cy="386930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Host MRO Genomes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8629BFD-2295-0C45-A599-5DCFD615D89D}"/>
              </a:ext>
            </a:extLst>
          </p:cNvPr>
          <p:cNvCxnSpPr>
            <a:cxnSpLocks/>
          </p:cNvCxnSpPr>
          <p:nvPr/>
        </p:nvCxnSpPr>
        <p:spPr>
          <a:xfrm>
            <a:off x="170568" y="332465"/>
            <a:ext cx="0" cy="1845787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1F2EBC-9C5D-374B-BAB3-FA72C8F03E2D}"/>
              </a:ext>
            </a:extLst>
          </p:cNvPr>
          <p:cNvCxnSpPr>
            <a:cxnSpLocks/>
          </p:cNvCxnSpPr>
          <p:nvPr/>
        </p:nvCxnSpPr>
        <p:spPr>
          <a:xfrm>
            <a:off x="170568" y="2331449"/>
            <a:ext cx="0" cy="2309999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C2B6D39-BA5D-4A4B-A51B-5E6A084B8619}"/>
              </a:ext>
            </a:extLst>
          </p:cNvPr>
          <p:cNvSpPr/>
          <p:nvPr/>
        </p:nvSpPr>
        <p:spPr>
          <a:xfrm>
            <a:off x="726496" y="2828381"/>
            <a:ext cx="7290151" cy="292133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Reconstruction			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MITOBIM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NOVOPLASTY, BLAST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B6A1F0-0AC1-C249-96F1-1FE12479A140}"/>
              </a:ext>
            </a:extLst>
          </p:cNvPr>
          <p:cNvSpPr/>
          <p:nvPr/>
        </p:nvSpPr>
        <p:spPr>
          <a:xfrm>
            <a:off x="726496" y="3241537"/>
            <a:ext cx="6349251" cy="275205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Annotation			MFANNOT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5E3A27F-6CF6-BF42-8B17-A07E719F5928}"/>
              </a:ext>
            </a:extLst>
          </p:cNvPr>
          <p:cNvSpPr/>
          <p:nvPr/>
        </p:nvSpPr>
        <p:spPr>
          <a:xfrm>
            <a:off x="726495" y="3640637"/>
            <a:ext cx="6349251" cy="275205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Alignment				MAFFT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FD1CBF4-D604-E247-8AB8-9FFF416FF318}"/>
              </a:ext>
            </a:extLst>
          </p:cNvPr>
          <p:cNvSpPr/>
          <p:nvPr/>
        </p:nvSpPr>
        <p:spPr>
          <a:xfrm>
            <a:off x="726495" y="4026422"/>
            <a:ext cx="6349251" cy="275205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Multigene phylogenetic analysis		IQTREE, RAXML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3C2D926-CCA1-F34B-966D-7050A974432C}"/>
              </a:ext>
            </a:extLst>
          </p:cNvPr>
          <p:cNvCxnSpPr>
            <a:cxnSpLocks/>
          </p:cNvCxnSpPr>
          <p:nvPr/>
        </p:nvCxnSpPr>
        <p:spPr>
          <a:xfrm>
            <a:off x="170568" y="4731604"/>
            <a:ext cx="0" cy="1998425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741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6B06-8686-9A4A-9BA4-7B00CC6A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78" y="150937"/>
            <a:ext cx="4960319" cy="922949"/>
          </a:xfrm>
        </p:spPr>
        <p:txBody>
          <a:bodyPr/>
          <a:lstStyle/>
          <a:p>
            <a:r>
              <a:rPr lang="en-US" sz="4000" dirty="0"/>
              <a:t>Ciliate MRO genomes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32702-114B-564A-82F2-4D6ABA828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46835"/>
            <a:ext cx="7757774" cy="453727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1800" dirty="0"/>
              <a:t>MT - Uniparental inheritance, faster evolution</a:t>
            </a:r>
          </a:p>
          <a:p>
            <a:pPr>
              <a:lnSpc>
                <a:spcPct val="200000"/>
              </a:lnSpc>
            </a:pPr>
            <a:r>
              <a:rPr lang="en-US" sz="1800" dirty="0"/>
              <a:t>In anaerobes - reduced genome</a:t>
            </a:r>
          </a:p>
          <a:p>
            <a:pPr>
              <a:lnSpc>
                <a:spcPct val="200000"/>
              </a:lnSpc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Anaerobic ciliates  – Ribosomal genes; Complex I</a:t>
            </a:r>
          </a:p>
          <a:p>
            <a:pPr>
              <a:lnSpc>
                <a:spcPct val="200000"/>
              </a:lnSpc>
            </a:pPr>
            <a:r>
              <a:rPr lang="en-US" sz="1800" dirty="0"/>
              <a:t>Linear DNA</a:t>
            </a:r>
          </a:p>
          <a:p>
            <a:pPr>
              <a:lnSpc>
                <a:spcPct val="200000"/>
              </a:lnSpc>
            </a:pPr>
            <a:r>
              <a:rPr lang="en-US" sz="1800" dirty="0"/>
              <a:t>Selected one sample per each population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1800" dirty="0"/>
              <a:t>Two contigs (as in </a:t>
            </a:r>
            <a:r>
              <a:rPr lang="en-US" sz="1800" i="1" dirty="0"/>
              <a:t>Metopus contortus</a:t>
            </a:r>
            <a:r>
              <a:rPr lang="en-US" sz="1800" dirty="0"/>
              <a:t> Lewis et al. 2020)</a:t>
            </a:r>
          </a:p>
          <a:p>
            <a:pPr>
              <a:lnSpc>
                <a:spcPct val="200000"/>
              </a:lnSpc>
            </a:pPr>
            <a:r>
              <a:rPr lang="en-US" sz="1800" dirty="0"/>
              <a:t>No MRO genome in </a:t>
            </a:r>
            <a:r>
              <a:rPr lang="en-US" sz="1800" i="1" dirty="0"/>
              <a:t>Plagiopyla - </a:t>
            </a:r>
            <a:r>
              <a:rPr lang="en-US" sz="1800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F655CF-947E-E145-9A73-7D8BE01EC7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4535" y="150937"/>
            <a:ext cx="3680260" cy="3073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D4EF3A-5B76-4749-9869-B71241B101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065" y="3485072"/>
            <a:ext cx="1863730" cy="3002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DAF2C4-7403-D44E-BB7D-70D1C4E3FD8C}"/>
              </a:ext>
            </a:extLst>
          </p:cNvPr>
          <p:cNvSpPr txBox="1"/>
          <p:nvPr/>
        </p:nvSpPr>
        <p:spPr>
          <a:xfrm>
            <a:off x="7703474" y="3212554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Lewis et al.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502F36-EEF5-4144-BC5C-B6D5F5789E7C}"/>
              </a:ext>
            </a:extLst>
          </p:cNvPr>
          <p:cNvSpPr txBox="1"/>
          <p:nvPr/>
        </p:nvSpPr>
        <p:spPr>
          <a:xfrm>
            <a:off x="7547982" y="6483399"/>
            <a:ext cx="1491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Rotterova et al. 2020</a:t>
            </a:r>
          </a:p>
        </p:txBody>
      </p:sp>
    </p:spTree>
    <p:extLst>
      <p:ext uri="{BB962C8B-B14F-4D97-AF65-F5344CB8AC3E}">
        <p14:creationId xmlns:p14="http://schemas.microsoft.com/office/powerpoint/2010/main" val="1421438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6B06-8686-9A4A-9BA4-7B00CC6A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0" y="85031"/>
            <a:ext cx="7127882" cy="467315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Genes encoded in ‘</a:t>
            </a:r>
            <a:r>
              <a:rPr lang="en-US" sz="2400" dirty="0" err="1"/>
              <a:t>Hirsometopus</a:t>
            </a:r>
            <a:r>
              <a:rPr lang="en-US" sz="2400" dirty="0"/>
              <a:t>’ MRO genome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32702-114B-564A-82F2-4D6ABA828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7599"/>
            <a:ext cx="7598569" cy="46731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500" dirty="0"/>
              <a:t>Genetic code – 4; 14 – 30 genes/</a:t>
            </a:r>
            <a:r>
              <a:rPr lang="en-US" sz="1500" dirty="0" err="1"/>
              <a:t>orfs</a:t>
            </a:r>
            <a:r>
              <a:rPr lang="en-US" sz="1500" dirty="0"/>
              <a:t> per contig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A116642-8D0B-434D-9B4D-FF904B8ABF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553422"/>
              </p:ext>
            </p:extLst>
          </p:nvPr>
        </p:nvGraphicFramePr>
        <p:xfrm>
          <a:off x="117871" y="815604"/>
          <a:ext cx="7929565" cy="2362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5166">
                  <a:extLst>
                    <a:ext uri="{9D8B030D-6E8A-4147-A177-3AD203B41FA5}">
                      <a16:colId xmlns:a16="http://schemas.microsoft.com/office/drawing/2014/main" val="4071674476"/>
                    </a:ext>
                  </a:extLst>
                </a:gridCol>
                <a:gridCol w="575434">
                  <a:extLst>
                    <a:ext uri="{9D8B030D-6E8A-4147-A177-3AD203B41FA5}">
                      <a16:colId xmlns:a16="http://schemas.microsoft.com/office/drawing/2014/main" val="1864132871"/>
                    </a:ext>
                  </a:extLst>
                </a:gridCol>
                <a:gridCol w="604001">
                  <a:extLst>
                    <a:ext uri="{9D8B030D-6E8A-4147-A177-3AD203B41FA5}">
                      <a16:colId xmlns:a16="http://schemas.microsoft.com/office/drawing/2014/main" val="3711395184"/>
                    </a:ext>
                  </a:extLst>
                </a:gridCol>
                <a:gridCol w="575434">
                  <a:extLst>
                    <a:ext uri="{9D8B030D-6E8A-4147-A177-3AD203B41FA5}">
                      <a16:colId xmlns:a16="http://schemas.microsoft.com/office/drawing/2014/main" val="2256648139"/>
                    </a:ext>
                  </a:extLst>
                </a:gridCol>
                <a:gridCol w="526461">
                  <a:extLst>
                    <a:ext uri="{9D8B030D-6E8A-4147-A177-3AD203B41FA5}">
                      <a16:colId xmlns:a16="http://schemas.microsoft.com/office/drawing/2014/main" val="2098308661"/>
                    </a:ext>
                  </a:extLst>
                </a:gridCol>
                <a:gridCol w="440758">
                  <a:extLst>
                    <a:ext uri="{9D8B030D-6E8A-4147-A177-3AD203B41FA5}">
                      <a16:colId xmlns:a16="http://schemas.microsoft.com/office/drawing/2014/main" val="3127022844"/>
                    </a:ext>
                  </a:extLst>
                </a:gridCol>
                <a:gridCol w="391786">
                  <a:extLst>
                    <a:ext uri="{9D8B030D-6E8A-4147-A177-3AD203B41FA5}">
                      <a16:colId xmlns:a16="http://schemas.microsoft.com/office/drawing/2014/main" val="1840524849"/>
                    </a:ext>
                  </a:extLst>
                </a:gridCol>
                <a:gridCol w="538706">
                  <a:extLst>
                    <a:ext uri="{9D8B030D-6E8A-4147-A177-3AD203B41FA5}">
                      <a16:colId xmlns:a16="http://schemas.microsoft.com/office/drawing/2014/main" val="2263499518"/>
                    </a:ext>
                  </a:extLst>
                </a:gridCol>
                <a:gridCol w="526461">
                  <a:extLst>
                    <a:ext uri="{9D8B030D-6E8A-4147-A177-3AD203B41FA5}">
                      <a16:colId xmlns:a16="http://schemas.microsoft.com/office/drawing/2014/main" val="795091087"/>
                    </a:ext>
                  </a:extLst>
                </a:gridCol>
                <a:gridCol w="967220">
                  <a:extLst>
                    <a:ext uri="{9D8B030D-6E8A-4147-A177-3AD203B41FA5}">
                      <a16:colId xmlns:a16="http://schemas.microsoft.com/office/drawing/2014/main" val="4285959512"/>
                    </a:ext>
                  </a:extLst>
                </a:gridCol>
                <a:gridCol w="918245">
                  <a:extLst>
                    <a:ext uri="{9D8B030D-6E8A-4147-A177-3AD203B41FA5}">
                      <a16:colId xmlns:a16="http://schemas.microsoft.com/office/drawing/2014/main" val="3366753653"/>
                    </a:ext>
                  </a:extLst>
                </a:gridCol>
                <a:gridCol w="799893">
                  <a:extLst>
                    <a:ext uri="{9D8B030D-6E8A-4147-A177-3AD203B41FA5}">
                      <a16:colId xmlns:a16="http://schemas.microsoft.com/office/drawing/2014/main" val="313393365"/>
                    </a:ext>
                  </a:extLst>
                </a:gridCol>
              </a:tblGrid>
              <a:tr h="295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F25B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ndhA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rnl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rns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rps3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trnW(uca)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trnY(gua)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+ </a:t>
                      </a:r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525216518"/>
                  </a:ext>
                </a:extLst>
              </a:tr>
              <a:tr h="295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FRESH22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ndhA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rnl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rns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rps3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trnW(uca)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trnY(gua)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+ </a:t>
                      </a:r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81466207"/>
                  </a:ext>
                </a:extLst>
              </a:tr>
              <a:tr h="295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FRESH24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 err="1">
                          <a:effectLst/>
                        </a:rPr>
                        <a:t>ndhA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rnl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rns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trnW(uca)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trnY(gua)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+ </a:t>
                      </a:r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015091222"/>
                  </a:ext>
                </a:extLst>
              </a:tr>
              <a:tr h="295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F26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ndhA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rnl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rns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rpl14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rps3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trnW(uca)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trnY(gua)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+ </a:t>
                      </a:r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196231574"/>
                  </a:ext>
                </a:extLst>
              </a:tr>
              <a:tr h="295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FARO3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ndhA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rnl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rns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rpl14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rps3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trnW(uca)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trnY(gua)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+ </a:t>
                      </a:r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904505189"/>
                  </a:ext>
                </a:extLst>
              </a:tr>
              <a:tr h="295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BLAMEL4B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nad10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ndhA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rnl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rns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rpl14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rps3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trnW(uca)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trnY(gua)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+ </a:t>
                      </a:r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410226907"/>
                  </a:ext>
                </a:extLst>
              </a:tr>
              <a:tr h="295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BI27A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ndhA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rnl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rns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rpl14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rps3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trnW(uca)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>
                          <a:effectLst/>
                        </a:rPr>
                        <a:t>trnY(gua)</a:t>
                      </a:r>
                      <a:endParaRPr lang="en-US" sz="15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+ </a:t>
                      </a:r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75747386"/>
                  </a:ext>
                </a:extLst>
              </a:tr>
              <a:tr h="295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SALT15A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nad4L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 err="1">
                          <a:effectLst/>
                        </a:rPr>
                        <a:t>ndhA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 err="1">
                          <a:effectLst/>
                        </a:rPr>
                        <a:t>rnl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 err="1">
                          <a:effectLst/>
                        </a:rPr>
                        <a:t>rns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rpl14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rps3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 err="1">
                          <a:effectLst/>
                        </a:rPr>
                        <a:t>trnW</a:t>
                      </a:r>
                      <a:r>
                        <a:rPr lang="en-US" sz="1500" i="1" u="none" strike="noStrike" dirty="0">
                          <a:effectLst/>
                        </a:rPr>
                        <a:t>(</a:t>
                      </a:r>
                      <a:r>
                        <a:rPr lang="en-US" sz="1500" i="1" u="none" strike="noStrike" dirty="0" err="1">
                          <a:effectLst/>
                        </a:rPr>
                        <a:t>uca</a:t>
                      </a:r>
                      <a:r>
                        <a:rPr lang="en-US" sz="1500" i="1" u="none" strike="noStrike" dirty="0">
                          <a:effectLst/>
                        </a:rPr>
                        <a:t>)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 err="1">
                          <a:effectLst/>
                        </a:rPr>
                        <a:t>trnY</a:t>
                      </a:r>
                      <a:r>
                        <a:rPr lang="en-US" sz="1500" i="1" u="none" strike="noStrike" dirty="0">
                          <a:effectLst/>
                        </a:rPr>
                        <a:t>(</a:t>
                      </a:r>
                      <a:r>
                        <a:rPr lang="en-US" sz="1500" i="1" u="none" strike="noStrike" dirty="0" err="1">
                          <a:effectLst/>
                        </a:rPr>
                        <a:t>gua</a:t>
                      </a:r>
                      <a:r>
                        <a:rPr lang="en-US" sz="1500" i="1" u="none" strike="noStrike" dirty="0">
                          <a:effectLst/>
                        </a:rPr>
                        <a:t>)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+ </a:t>
                      </a:r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95133245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4F72DD4-991C-1D43-AC44-924C0002C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347474"/>
              </p:ext>
            </p:extLst>
          </p:nvPr>
        </p:nvGraphicFramePr>
        <p:xfrm>
          <a:off x="117869" y="3705988"/>
          <a:ext cx="7929563" cy="2493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0847">
                  <a:extLst>
                    <a:ext uri="{9D8B030D-6E8A-4147-A177-3AD203B41FA5}">
                      <a16:colId xmlns:a16="http://schemas.microsoft.com/office/drawing/2014/main" val="643870313"/>
                    </a:ext>
                  </a:extLst>
                </a:gridCol>
                <a:gridCol w="621506">
                  <a:extLst>
                    <a:ext uri="{9D8B030D-6E8A-4147-A177-3AD203B41FA5}">
                      <a16:colId xmlns:a16="http://schemas.microsoft.com/office/drawing/2014/main" val="3725463402"/>
                    </a:ext>
                  </a:extLst>
                </a:gridCol>
                <a:gridCol w="997249">
                  <a:extLst>
                    <a:ext uri="{9D8B030D-6E8A-4147-A177-3AD203B41FA5}">
                      <a16:colId xmlns:a16="http://schemas.microsoft.com/office/drawing/2014/main" val="3894403505"/>
                    </a:ext>
                  </a:extLst>
                </a:gridCol>
                <a:gridCol w="522984">
                  <a:extLst>
                    <a:ext uri="{9D8B030D-6E8A-4147-A177-3AD203B41FA5}">
                      <a16:colId xmlns:a16="http://schemas.microsoft.com/office/drawing/2014/main" val="2938526929"/>
                    </a:ext>
                  </a:extLst>
                </a:gridCol>
                <a:gridCol w="488447">
                  <a:extLst>
                    <a:ext uri="{9D8B030D-6E8A-4147-A177-3AD203B41FA5}">
                      <a16:colId xmlns:a16="http://schemas.microsoft.com/office/drawing/2014/main" val="2785523257"/>
                    </a:ext>
                  </a:extLst>
                </a:gridCol>
                <a:gridCol w="527918">
                  <a:extLst>
                    <a:ext uri="{9D8B030D-6E8A-4147-A177-3AD203B41FA5}">
                      <a16:colId xmlns:a16="http://schemas.microsoft.com/office/drawing/2014/main" val="1835530846"/>
                    </a:ext>
                  </a:extLst>
                </a:gridCol>
                <a:gridCol w="596991">
                  <a:extLst>
                    <a:ext uri="{9D8B030D-6E8A-4147-A177-3AD203B41FA5}">
                      <a16:colId xmlns:a16="http://schemas.microsoft.com/office/drawing/2014/main" val="469632836"/>
                    </a:ext>
                  </a:extLst>
                </a:gridCol>
                <a:gridCol w="522984">
                  <a:extLst>
                    <a:ext uri="{9D8B030D-6E8A-4147-A177-3AD203B41FA5}">
                      <a16:colId xmlns:a16="http://schemas.microsoft.com/office/drawing/2014/main" val="1558212589"/>
                    </a:ext>
                  </a:extLst>
                </a:gridCol>
                <a:gridCol w="577256">
                  <a:extLst>
                    <a:ext uri="{9D8B030D-6E8A-4147-A177-3AD203B41FA5}">
                      <a16:colId xmlns:a16="http://schemas.microsoft.com/office/drawing/2014/main" val="401636794"/>
                    </a:ext>
                  </a:extLst>
                </a:gridCol>
                <a:gridCol w="725271">
                  <a:extLst>
                    <a:ext uri="{9D8B030D-6E8A-4147-A177-3AD203B41FA5}">
                      <a16:colId xmlns:a16="http://schemas.microsoft.com/office/drawing/2014/main" val="2858117550"/>
                    </a:ext>
                  </a:extLst>
                </a:gridCol>
                <a:gridCol w="1288110">
                  <a:extLst>
                    <a:ext uri="{9D8B030D-6E8A-4147-A177-3AD203B41FA5}">
                      <a16:colId xmlns:a16="http://schemas.microsoft.com/office/drawing/2014/main" val="18148625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F25B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nad10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nad3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nad4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nad5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nad9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</a:t>
                      </a:r>
                      <a:r>
                        <a:rPr lang="en-US" sz="1500" i="1" u="none" strike="noStrike" dirty="0" err="1">
                          <a:solidFill>
                            <a:srgbClr val="00B050"/>
                          </a:solidFill>
                          <a:effectLst/>
                        </a:rPr>
                        <a:t>ndhB</a:t>
                      </a:r>
                      <a:endParaRPr lang="en-US" sz="1500" b="0" i="1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rpl16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rps12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+ </a:t>
                      </a:r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20213276"/>
                  </a:ext>
                </a:extLst>
              </a:tr>
              <a:tr h="32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FRESH22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nad10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nad3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nad4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nad5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nad9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</a:t>
                      </a:r>
                      <a:r>
                        <a:rPr lang="en-US" sz="1500" i="1" u="none" strike="noStrike" dirty="0" err="1">
                          <a:solidFill>
                            <a:srgbClr val="00B050"/>
                          </a:solidFill>
                          <a:effectLst/>
                        </a:rPr>
                        <a:t>ndhB</a:t>
                      </a:r>
                      <a:endParaRPr lang="en-US" sz="1500" b="0" i="1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rpl16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rps12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+ </a:t>
                      </a:r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765545868"/>
                  </a:ext>
                </a:extLst>
              </a:tr>
              <a:tr h="32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FRESH24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nad10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nad3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nad4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nad5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nad9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</a:t>
                      </a:r>
                      <a:r>
                        <a:rPr lang="en-US" sz="1500" i="1" u="none" strike="noStrike" dirty="0" err="1">
                          <a:solidFill>
                            <a:srgbClr val="00B050"/>
                          </a:solidFill>
                          <a:effectLst/>
                        </a:rPr>
                        <a:t>ndhB</a:t>
                      </a:r>
                      <a:endParaRPr lang="en-US" sz="1500" b="0" i="1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rpl16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rps12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+ </a:t>
                      </a:r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573405832"/>
                  </a:ext>
                </a:extLst>
              </a:tr>
              <a:tr h="32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F26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nad10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nad3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nad4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nad5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nad9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</a:t>
                      </a:r>
                      <a:r>
                        <a:rPr lang="en-US" sz="1500" i="1" u="none" strike="noStrike" dirty="0" err="1">
                          <a:solidFill>
                            <a:srgbClr val="00B050"/>
                          </a:solidFill>
                          <a:effectLst/>
                        </a:rPr>
                        <a:t>ndhB</a:t>
                      </a:r>
                      <a:endParaRPr lang="en-US" sz="1500" b="0" i="1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rpl16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rps12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+ </a:t>
                      </a:r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2968000"/>
                  </a:ext>
                </a:extLst>
              </a:tr>
              <a:tr h="32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FARO3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nad10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nad3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nad4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nad5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nad9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</a:t>
                      </a:r>
                      <a:r>
                        <a:rPr lang="en-US" sz="1500" i="1" u="none" strike="noStrike" dirty="0" err="1">
                          <a:solidFill>
                            <a:srgbClr val="00B050"/>
                          </a:solidFill>
                          <a:effectLst/>
                        </a:rPr>
                        <a:t>ndhB</a:t>
                      </a:r>
                      <a:endParaRPr lang="en-US" sz="1500" b="0" i="1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rpl16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rps12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+ </a:t>
                      </a:r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376718932"/>
                  </a:ext>
                </a:extLst>
              </a:tr>
              <a:tr h="32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BLAMEL4B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nad10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nad3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nad4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nad5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nad9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</a:t>
                      </a:r>
                      <a:r>
                        <a:rPr lang="en-US" sz="1500" i="1" u="none" strike="noStrike" dirty="0" err="1">
                          <a:solidFill>
                            <a:srgbClr val="00B050"/>
                          </a:solidFill>
                          <a:effectLst/>
                        </a:rPr>
                        <a:t>ndhB</a:t>
                      </a:r>
                      <a:endParaRPr lang="en-US" sz="1500" b="0" i="1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rpl16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rps12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+ </a:t>
                      </a:r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200512372"/>
                  </a:ext>
                </a:extLst>
              </a:tr>
              <a:tr h="32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BI27A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nad10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nad3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nad4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nad5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nad9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</a:t>
                      </a:r>
                      <a:r>
                        <a:rPr lang="en-US" sz="1500" i="1" u="none" strike="noStrike" dirty="0" err="1">
                          <a:solidFill>
                            <a:srgbClr val="00B050"/>
                          </a:solidFill>
                          <a:effectLst/>
                        </a:rPr>
                        <a:t>ndhB</a:t>
                      </a:r>
                      <a:endParaRPr lang="en-US" sz="1500" b="0" i="1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rpl16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rps12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+ </a:t>
                      </a:r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176679703"/>
                  </a:ext>
                </a:extLst>
              </a:tr>
              <a:tr h="322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SALT15A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nad10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nad3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nad4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nad5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nad9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</a:t>
                      </a:r>
                      <a:r>
                        <a:rPr lang="en-US" sz="1500" i="1" u="none" strike="noStrike" dirty="0" err="1">
                          <a:solidFill>
                            <a:srgbClr val="00B050"/>
                          </a:solidFill>
                          <a:effectLst/>
                        </a:rPr>
                        <a:t>ndhB</a:t>
                      </a:r>
                      <a:endParaRPr lang="en-US" sz="1500" b="0" i="1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rpl16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rps12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+ </a:t>
                      </a:r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80388418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D8F5209-C833-F94D-B972-19816405A3D4}"/>
              </a:ext>
            </a:extLst>
          </p:cNvPr>
          <p:cNvSpPr txBox="1"/>
          <p:nvPr/>
        </p:nvSpPr>
        <p:spPr>
          <a:xfrm>
            <a:off x="8047431" y="3679845"/>
            <a:ext cx="978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Contig 2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BFF9E28-D8C5-A74F-AFB3-82E8E25CB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465950"/>
              </p:ext>
            </p:extLst>
          </p:nvPr>
        </p:nvGraphicFramePr>
        <p:xfrm>
          <a:off x="117872" y="3302764"/>
          <a:ext cx="7929567" cy="235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5714">
                  <a:extLst>
                    <a:ext uri="{9D8B030D-6E8A-4147-A177-3AD203B41FA5}">
                      <a16:colId xmlns:a16="http://schemas.microsoft.com/office/drawing/2014/main" val="1730033359"/>
                    </a:ext>
                  </a:extLst>
                </a:gridCol>
                <a:gridCol w="1175960">
                  <a:extLst>
                    <a:ext uri="{9D8B030D-6E8A-4147-A177-3AD203B41FA5}">
                      <a16:colId xmlns:a16="http://schemas.microsoft.com/office/drawing/2014/main" val="328507047"/>
                    </a:ext>
                  </a:extLst>
                </a:gridCol>
                <a:gridCol w="575731">
                  <a:extLst>
                    <a:ext uri="{9D8B030D-6E8A-4147-A177-3AD203B41FA5}">
                      <a16:colId xmlns:a16="http://schemas.microsoft.com/office/drawing/2014/main" val="140330423"/>
                    </a:ext>
                  </a:extLst>
                </a:gridCol>
                <a:gridCol w="526733">
                  <a:extLst>
                    <a:ext uri="{9D8B030D-6E8A-4147-A177-3AD203B41FA5}">
                      <a16:colId xmlns:a16="http://schemas.microsoft.com/office/drawing/2014/main" val="3270347361"/>
                    </a:ext>
                  </a:extLst>
                </a:gridCol>
                <a:gridCol w="440986">
                  <a:extLst>
                    <a:ext uri="{9D8B030D-6E8A-4147-A177-3AD203B41FA5}">
                      <a16:colId xmlns:a16="http://schemas.microsoft.com/office/drawing/2014/main" val="1197238050"/>
                    </a:ext>
                  </a:extLst>
                </a:gridCol>
                <a:gridCol w="391986">
                  <a:extLst>
                    <a:ext uri="{9D8B030D-6E8A-4147-A177-3AD203B41FA5}">
                      <a16:colId xmlns:a16="http://schemas.microsoft.com/office/drawing/2014/main" val="2532857948"/>
                    </a:ext>
                  </a:extLst>
                </a:gridCol>
                <a:gridCol w="538982">
                  <a:extLst>
                    <a:ext uri="{9D8B030D-6E8A-4147-A177-3AD203B41FA5}">
                      <a16:colId xmlns:a16="http://schemas.microsoft.com/office/drawing/2014/main" val="3922225855"/>
                    </a:ext>
                  </a:extLst>
                </a:gridCol>
                <a:gridCol w="526733">
                  <a:extLst>
                    <a:ext uri="{9D8B030D-6E8A-4147-A177-3AD203B41FA5}">
                      <a16:colId xmlns:a16="http://schemas.microsoft.com/office/drawing/2014/main" val="1199414120"/>
                    </a:ext>
                  </a:extLst>
                </a:gridCol>
                <a:gridCol w="967717">
                  <a:extLst>
                    <a:ext uri="{9D8B030D-6E8A-4147-A177-3AD203B41FA5}">
                      <a16:colId xmlns:a16="http://schemas.microsoft.com/office/drawing/2014/main" val="1563404876"/>
                    </a:ext>
                  </a:extLst>
                </a:gridCol>
                <a:gridCol w="918719">
                  <a:extLst>
                    <a:ext uri="{9D8B030D-6E8A-4147-A177-3AD203B41FA5}">
                      <a16:colId xmlns:a16="http://schemas.microsoft.com/office/drawing/2014/main" val="1804066536"/>
                    </a:ext>
                  </a:extLst>
                </a:gridCol>
                <a:gridCol w="800306">
                  <a:extLst>
                    <a:ext uri="{9D8B030D-6E8A-4147-A177-3AD203B41FA5}">
                      <a16:colId xmlns:a16="http://schemas.microsoft.com/office/drawing/2014/main" val="3431145338"/>
                    </a:ext>
                  </a:extLst>
                </a:gridCol>
              </a:tblGrid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 (MCE)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nad1a,f1,f2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ndhA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 err="1">
                          <a:effectLst/>
                        </a:rPr>
                        <a:t>rnl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 err="1">
                          <a:effectLst/>
                        </a:rPr>
                        <a:t>rns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 err="1">
                          <a:effectLst/>
                        </a:rPr>
                        <a:t>trnU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 err="1">
                          <a:effectLst/>
                        </a:rPr>
                        <a:t>trnY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94343439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5FAC3ED-2B78-FE47-9367-21FE6E4578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416360"/>
              </p:ext>
            </p:extLst>
          </p:nvPr>
        </p:nvGraphicFramePr>
        <p:xfrm>
          <a:off x="117870" y="6386654"/>
          <a:ext cx="7929563" cy="2552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6377">
                  <a:extLst>
                    <a:ext uri="{9D8B030D-6E8A-4147-A177-3AD203B41FA5}">
                      <a16:colId xmlns:a16="http://schemas.microsoft.com/office/drawing/2014/main" val="1744589934"/>
                    </a:ext>
                  </a:extLst>
                </a:gridCol>
                <a:gridCol w="639055">
                  <a:extLst>
                    <a:ext uri="{9D8B030D-6E8A-4147-A177-3AD203B41FA5}">
                      <a16:colId xmlns:a16="http://schemas.microsoft.com/office/drawing/2014/main" val="2469373620"/>
                    </a:ext>
                  </a:extLst>
                </a:gridCol>
                <a:gridCol w="984170">
                  <a:extLst>
                    <a:ext uri="{9D8B030D-6E8A-4147-A177-3AD203B41FA5}">
                      <a16:colId xmlns:a16="http://schemas.microsoft.com/office/drawing/2014/main" val="3749039302"/>
                    </a:ext>
                  </a:extLst>
                </a:gridCol>
                <a:gridCol w="518050">
                  <a:extLst>
                    <a:ext uri="{9D8B030D-6E8A-4147-A177-3AD203B41FA5}">
                      <a16:colId xmlns:a16="http://schemas.microsoft.com/office/drawing/2014/main" val="3923581606"/>
                    </a:ext>
                  </a:extLst>
                </a:gridCol>
                <a:gridCol w="522985">
                  <a:extLst>
                    <a:ext uri="{9D8B030D-6E8A-4147-A177-3AD203B41FA5}">
                      <a16:colId xmlns:a16="http://schemas.microsoft.com/office/drawing/2014/main" val="1855776586"/>
                    </a:ext>
                  </a:extLst>
                </a:gridCol>
                <a:gridCol w="493381">
                  <a:extLst>
                    <a:ext uri="{9D8B030D-6E8A-4147-A177-3AD203B41FA5}">
                      <a16:colId xmlns:a16="http://schemas.microsoft.com/office/drawing/2014/main" val="2655490790"/>
                    </a:ext>
                  </a:extLst>
                </a:gridCol>
                <a:gridCol w="601925">
                  <a:extLst>
                    <a:ext uri="{9D8B030D-6E8A-4147-A177-3AD203B41FA5}">
                      <a16:colId xmlns:a16="http://schemas.microsoft.com/office/drawing/2014/main" val="2269307790"/>
                    </a:ext>
                  </a:extLst>
                </a:gridCol>
                <a:gridCol w="527918">
                  <a:extLst>
                    <a:ext uri="{9D8B030D-6E8A-4147-A177-3AD203B41FA5}">
                      <a16:colId xmlns:a16="http://schemas.microsoft.com/office/drawing/2014/main" val="3268841233"/>
                    </a:ext>
                  </a:extLst>
                </a:gridCol>
                <a:gridCol w="562454">
                  <a:extLst>
                    <a:ext uri="{9D8B030D-6E8A-4147-A177-3AD203B41FA5}">
                      <a16:colId xmlns:a16="http://schemas.microsoft.com/office/drawing/2014/main" val="3652622261"/>
                    </a:ext>
                  </a:extLst>
                </a:gridCol>
                <a:gridCol w="735139">
                  <a:extLst>
                    <a:ext uri="{9D8B030D-6E8A-4147-A177-3AD203B41FA5}">
                      <a16:colId xmlns:a16="http://schemas.microsoft.com/office/drawing/2014/main" val="2508548899"/>
                    </a:ext>
                  </a:extLst>
                </a:gridCol>
                <a:gridCol w="1288109">
                  <a:extLst>
                    <a:ext uri="{9D8B030D-6E8A-4147-A177-3AD203B41FA5}">
                      <a16:colId xmlns:a16="http://schemas.microsoft.com/office/drawing/2014/main" val="1715173957"/>
                    </a:ext>
                  </a:extLst>
                </a:gridCol>
              </a:tblGrid>
              <a:tr h="25521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 (MCE)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nad10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nad2f1,2,3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nad3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nad4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nad5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nad9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rpl16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rps12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1" u="none" strike="noStrike" dirty="0">
                          <a:effectLst/>
                        </a:rPr>
                        <a:t> + </a:t>
                      </a:r>
                      <a:r>
                        <a:rPr lang="en-US" sz="1500" i="1" u="none" strike="noStrike" dirty="0" err="1">
                          <a:effectLst/>
                        </a:rPr>
                        <a:t>orfs</a:t>
                      </a:r>
                      <a:endParaRPr lang="en-US" sz="15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69281094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1DC7C75-598F-EC41-B7F2-9A36D0A318F8}"/>
              </a:ext>
            </a:extLst>
          </p:cNvPr>
          <p:cNvSpPr txBox="1"/>
          <p:nvPr/>
        </p:nvSpPr>
        <p:spPr>
          <a:xfrm>
            <a:off x="7935238" y="731392"/>
            <a:ext cx="1396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3CDDD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Contig 1</a:t>
            </a:r>
          </a:p>
        </p:txBody>
      </p:sp>
    </p:spTree>
    <p:extLst>
      <p:ext uri="{BB962C8B-B14F-4D97-AF65-F5344CB8AC3E}">
        <p14:creationId xmlns:p14="http://schemas.microsoft.com/office/powerpoint/2010/main" val="2841650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1B1787-3A0A-1C4E-9F12-68A115504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3817"/>
            <a:ext cx="5512379" cy="456780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26512-993A-E843-BDC7-E8F38ABFB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90" y="191575"/>
            <a:ext cx="9129010" cy="1792242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Mitochondrial phylogeny of host</a:t>
            </a:r>
            <a:endParaRPr lang="en-US" sz="2400" dirty="0"/>
          </a:p>
          <a:p>
            <a:pPr marL="114300" marR="0" lvl="0" algn="l" defTabSz="914400" rtl="0" eaLnBrk="1" fontAlgn="auto" latinLnBrk="0" hangingPunct="1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93CDDD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93CDDD"/>
                </a:solidFill>
                <a:latin typeface="Calibri"/>
                <a:cs typeface="Calibri"/>
                <a:sym typeface="Calibri"/>
              </a:rPr>
              <a:t>P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93CDDD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hylogenetic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93CDDD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analysis of 16 concatenated mitochondrial genes,</a:t>
            </a: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93CDDD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IQ Tree</a:t>
            </a:r>
            <a:endParaRPr lang="en-US" sz="2400" dirty="0"/>
          </a:p>
          <a:p>
            <a:pPr marL="114300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33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BED6A2-61B9-7346-B035-8A0CB8A3B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781" y="1569474"/>
            <a:ext cx="3632203" cy="37633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3EB249C-F8D4-7548-9FBD-28C52BC7E383}"/>
              </a:ext>
            </a:extLst>
          </p:cNvPr>
          <p:cNvSpPr txBox="1">
            <a:spLocks/>
          </p:cNvSpPr>
          <p:nvPr/>
        </p:nvSpPr>
        <p:spPr>
          <a:xfrm>
            <a:off x="5486780" y="5288526"/>
            <a:ext cx="3632203" cy="482540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200" cap="none" dirty="0" err="1">
                <a:solidFill>
                  <a:schemeClr val="bg1"/>
                </a:solidFill>
              </a:rPr>
              <a:t>RAxML</a:t>
            </a:r>
            <a:r>
              <a:rPr lang="en-US" sz="1200" cap="none" dirty="0">
                <a:solidFill>
                  <a:schemeClr val="bg1"/>
                </a:solidFill>
              </a:rPr>
              <a:t> concatenated 16S rRNA gene &amp;  ITS sequence tree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8FDA68-A829-C448-B77E-C00D9FC63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025" y="578733"/>
            <a:ext cx="3589959" cy="752355"/>
          </a:xfrm>
        </p:spPr>
        <p:txBody>
          <a:bodyPr>
            <a:normAutofit/>
          </a:bodyPr>
          <a:lstStyle/>
          <a:p>
            <a:pPr algn="r"/>
            <a:r>
              <a:rPr lang="en-US" sz="2000" dirty="0"/>
              <a:t>Symbiont</a:t>
            </a:r>
            <a:r>
              <a:rPr lang="en-US" sz="2000" i="1" dirty="0"/>
              <a:t> Methanocorpusculum</a:t>
            </a:r>
            <a:r>
              <a:rPr lang="en-US" sz="2000" dirty="0"/>
              <a:t> 16S &amp; ITS phylogeny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10EAD0-1865-2F45-990B-EF0B72CA47B8}"/>
              </a:ext>
            </a:extLst>
          </p:cNvPr>
          <p:cNvSpPr txBox="1">
            <a:spLocks/>
          </p:cNvSpPr>
          <p:nvPr/>
        </p:nvSpPr>
        <p:spPr>
          <a:xfrm>
            <a:off x="-144932" y="-90285"/>
            <a:ext cx="5504009" cy="89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Host ‘</a:t>
            </a:r>
            <a:r>
              <a:rPr lang="en-US" sz="2400" dirty="0" err="1"/>
              <a:t>Hirsometopus</a:t>
            </a:r>
            <a:r>
              <a:rPr lang="en-US" sz="2400" dirty="0"/>
              <a:t>’ spp. 18S phylogeny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B118239-E2D4-9E4E-83A4-F40FF3ACE4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16" y="761925"/>
            <a:ext cx="5181393" cy="457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CAF4E58-A7C7-AF41-9014-0A46520681A3}"/>
              </a:ext>
            </a:extLst>
          </p:cNvPr>
          <p:cNvSpPr txBox="1">
            <a:spLocks/>
          </p:cNvSpPr>
          <p:nvPr/>
        </p:nvSpPr>
        <p:spPr>
          <a:xfrm>
            <a:off x="25015" y="5270200"/>
            <a:ext cx="3353451" cy="482540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200" cap="none" dirty="0" err="1">
                <a:solidFill>
                  <a:schemeClr val="bg1"/>
                </a:solidFill>
              </a:rPr>
              <a:t>RAxML</a:t>
            </a:r>
            <a:r>
              <a:rPr lang="en-US" sz="1200" cap="none" dirty="0">
                <a:solidFill>
                  <a:schemeClr val="bg1"/>
                </a:solidFill>
              </a:rPr>
              <a:t> 18S rRNA gene sequence tree</a:t>
            </a:r>
          </a:p>
        </p:txBody>
      </p:sp>
    </p:spTree>
    <p:extLst>
      <p:ext uri="{BB962C8B-B14F-4D97-AF65-F5344CB8AC3E}">
        <p14:creationId xmlns:p14="http://schemas.microsoft.com/office/powerpoint/2010/main" val="870776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91A49-FDC6-9B4C-839E-C57C357F9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8" y="-61721"/>
            <a:ext cx="8229600" cy="1143000"/>
          </a:xfrm>
        </p:spPr>
        <p:txBody>
          <a:bodyPr/>
          <a:lstStyle/>
          <a:p>
            <a:pPr algn="l"/>
            <a:r>
              <a:rPr lang="en-US" sz="3600" dirty="0"/>
              <a:t>Metagenomic binning </a:t>
            </a:r>
            <a:br>
              <a:rPr lang="en-US" sz="3600" dirty="0"/>
            </a:br>
            <a:r>
              <a:rPr lang="en-US" sz="3600" dirty="0"/>
              <a:t>&amp; classification of symbionts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BCC93-4731-FC4B-891C-B99DA09FE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8" y="1156229"/>
            <a:ext cx="8965870" cy="3962400"/>
          </a:xfrm>
        </p:spPr>
        <p:txBody>
          <a:bodyPr/>
          <a:lstStyle/>
          <a:p>
            <a:r>
              <a:rPr lang="en-US" sz="1800" dirty="0"/>
              <a:t>A complete to nearly complete </a:t>
            </a:r>
            <a:r>
              <a:rPr lang="en-US" sz="1800" i="1" dirty="0"/>
              <a:t>Methanocorpusculum</a:t>
            </a:r>
            <a:r>
              <a:rPr lang="en-US" sz="1800" dirty="0"/>
              <a:t> genomic bin from each cell of all 78 samples</a:t>
            </a:r>
          </a:p>
          <a:p>
            <a:endParaRPr lang="en-US" sz="1800" dirty="0"/>
          </a:p>
          <a:p>
            <a:r>
              <a:rPr lang="en-US" sz="1800" dirty="0"/>
              <a:t>Presence of 51 unique genes in nearly all</a:t>
            </a:r>
          </a:p>
          <a:p>
            <a:endParaRPr lang="en-US" sz="1400" dirty="0"/>
          </a:p>
          <a:p>
            <a:r>
              <a:rPr lang="en-US" sz="1800" dirty="0"/>
              <a:t>Classified as </a:t>
            </a:r>
            <a:r>
              <a:rPr lang="en-US" sz="1800" i="1" dirty="0"/>
              <a:t>Methanocorpusculum </a:t>
            </a:r>
            <a:r>
              <a:rPr lang="en-US" sz="1800" dirty="0"/>
              <a:t>sp. GCA_003315675.1 MCE in all but 1 metopid strain (SALT15A) and control </a:t>
            </a:r>
            <a:r>
              <a:rPr lang="en-US" sz="1800" i="1" dirty="0"/>
              <a:t>Plagiopyla</a:t>
            </a:r>
            <a:r>
              <a:rPr lang="en-US" sz="1800" dirty="0"/>
              <a:t> sp. unrelated host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AA272CB-2942-A841-BF20-9473FC784BE9}"/>
              </a:ext>
            </a:extLst>
          </p:cNvPr>
          <p:cNvSpPr txBox="1">
            <a:spLocks/>
          </p:cNvSpPr>
          <p:nvPr/>
        </p:nvSpPr>
        <p:spPr>
          <a:xfrm>
            <a:off x="1249354" y="3429000"/>
            <a:ext cx="5164964" cy="3075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i="1" dirty="0"/>
              <a:t>Methanocorpusculum </a:t>
            </a:r>
            <a:r>
              <a:rPr lang="en-US" sz="2000" dirty="0"/>
              <a:t>sp. MCE</a:t>
            </a:r>
          </a:p>
          <a:p>
            <a:pPr marL="342900" lvl="1" indent="0">
              <a:lnSpc>
                <a:spcPct val="110000"/>
              </a:lnSpc>
              <a:buFont typeface="Arial"/>
              <a:buNone/>
            </a:pPr>
            <a:r>
              <a:rPr lang="en-US" sz="1600" dirty="0"/>
              <a:t> – most Metopid bins</a:t>
            </a:r>
          </a:p>
          <a:p>
            <a:pPr marL="342900" lvl="1" indent="0">
              <a:lnSpc>
                <a:spcPct val="110000"/>
              </a:lnSpc>
              <a:buFont typeface="Arial"/>
              <a:buNone/>
            </a:pPr>
            <a:r>
              <a:rPr lang="en-US" sz="1600" dirty="0"/>
              <a:t>–  bin </a:t>
            </a:r>
            <a:r>
              <a:rPr lang="en-US" sz="1600" dirty="0" err="1"/>
              <a:t>FastANI</a:t>
            </a:r>
            <a:r>
              <a:rPr lang="en-US" sz="1600" dirty="0"/>
              <a:t> ~ 99%</a:t>
            </a:r>
          </a:p>
          <a:p>
            <a:pPr>
              <a:lnSpc>
                <a:spcPct val="110000"/>
              </a:lnSpc>
            </a:pPr>
            <a:endParaRPr lang="en-US" sz="2000" i="1" dirty="0"/>
          </a:p>
          <a:p>
            <a:pPr>
              <a:lnSpc>
                <a:spcPct val="110000"/>
              </a:lnSpc>
            </a:pPr>
            <a:r>
              <a:rPr lang="en-US" sz="2000" i="1" dirty="0"/>
              <a:t>Methanocorpusculum</a:t>
            </a:r>
            <a:r>
              <a:rPr lang="en-US" sz="2000" dirty="0"/>
              <a:t> </a:t>
            </a:r>
            <a:r>
              <a:rPr lang="en-US" sz="2000" dirty="0" err="1"/>
              <a:t>labreanum</a:t>
            </a:r>
            <a:r>
              <a:rPr lang="en-US" sz="2000" dirty="0"/>
              <a:t>-Z-like</a:t>
            </a:r>
          </a:p>
          <a:p>
            <a:pPr marL="342900" lvl="1" indent="0">
              <a:lnSpc>
                <a:spcPct val="110000"/>
              </a:lnSpc>
              <a:buFont typeface="Arial"/>
              <a:buNone/>
            </a:pPr>
            <a:r>
              <a:rPr lang="en-US" sz="1600" dirty="0"/>
              <a:t> – SALT15A sp. 2 (cells/bins 34, 35, 36, 37, 38, 40, 81)</a:t>
            </a:r>
          </a:p>
          <a:p>
            <a:pPr>
              <a:lnSpc>
                <a:spcPct val="110000"/>
              </a:lnSpc>
            </a:pPr>
            <a:endParaRPr lang="en-US" sz="2000" i="1" dirty="0"/>
          </a:p>
          <a:p>
            <a:pPr>
              <a:lnSpc>
                <a:spcPct val="110000"/>
              </a:lnSpc>
            </a:pPr>
            <a:r>
              <a:rPr lang="en-US" sz="2000" i="1" dirty="0"/>
              <a:t>Methanocorpusculum </a:t>
            </a:r>
            <a:r>
              <a:rPr lang="en-US" sz="2000" dirty="0"/>
              <a:t>parvum-like</a:t>
            </a:r>
          </a:p>
          <a:p>
            <a:pPr marL="342900" lvl="1" indent="0">
              <a:lnSpc>
                <a:spcPct val="110000"/>
              </a:lnSpc>
              <a:buFont typeface="Arial"/>
              <a:buNone/>
            </a:pPr>
            <a:r>
              <a:rPr lang="en-US" sz="1600" dirty="0"/>
              <a:t> – JUMA2P </a:t>
            </a:r>
            <a:r>
              <a:rPr lang="en-US" sz="1600" i="1" dirty="0"/>
              <a:t>Plagiopyla</a:t>
            </a:r>
            <a:r>
              <a:rPr lang="en-US" sz="1600" dirty="0"/>
              <a:t> sp. (cells/bins 72 – 77)</a:t>
            </a:r>
            <a:endParaRPr lang="en-US" sz="16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238E1-3EDD-F241-BDD3-D1F5DB85EE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9388" y="3078757"/>
            <a:ext cx="2196343" cy="37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50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ED97B-FCEC-6349-A985-D8F9A7C38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50" y="0"/>
            <a:ext cx="7882359" cy="972273"/>
          </a:xfrm>
        </p:spPr>
        <p:txBody>
          <a:bodyPr/>
          <a:lstStyle/>
          <a:p>
            <a:pPr algn="l"/>
            <a:r>
              <a:rPr lang="en-US" sz="3200" dirty="0"/>
              <a:t>Does it take two.. or three?</a:t>
            </a:r>
            <a:endParaRPr lang="en-US" sz="3200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0CD87-3D44-4F4B-8CE0-0E59E6E0C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950" y="972273"/>
            <a:ext cx="8674100" cy="507042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Most samples contained genomes of diverse sulfate reducing bacteria</a:t>
            </a:r>
          </a:p>
          <a:p>
            <a:pPr lvl="1">
              <a:lnSpc>
                <a:spcPct val="150000"/>
              </a:lnSpc>
            </a:pPr>
            <a:r>
              <a:rPr lang="en-US" sz="1800" dirty="0" err="1"/>
              <a:t>Desulfovibrionales</a:t>
            </a:r>
            <a:r>
              <a:rPr lang="en-US" sz="1800" dirty="0"/>
              <a:t>, </a:t>
            </a:r>
            <a:r>
              <a:rPr lang="en-US" sz="1800" kern="1200" dirty="0" err="1">
                <a:solidFill>
                  <a:schemeClr val="accent5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Desulfobacterales</a:t>
            </a:r>
            <a:r>
              <a:rPr lang="en-US" sz="1800" kern="1200" dirty="0">
                <a:solidFill>
                  <a:schemeClr val="accent5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, </a:t>
            </a:r>
            <a:r>
              <a:rPr lang="en-US" sz="1800" dirty="0" err="1"/>
              <a:t>Desulfarculales</a:t>
            </a:r>
            <a:r>
              <a:rPr lang="en-US" sz="1800" dirty="0"/>
              <a:t> in ‘</a:t>
            </a:r>
            <a:r>
              <a:rPr lang="en-US" sz="1800" dirty="0" err="1"/>
              <a:t>Hirsometopus</a:t>
            </a:r>
            <a:r>
              <a:rPr lang="en-US" sz="1800" dirty="0"/>
              <a:t>’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No obvious intraspecific variability – opportunistic symbionts?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Deltaproteobacteria - SAR324-like in </a:t>
            </a:r>
            <a:r>
              <a:rPr lang="en-US" sz="1800" i="1" dirty="0"/>
              <a:t>Plagiopyla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Six populations also host a 3</a:t>
            </a:r>
            <a:r>
              <a:rPr lang="en-US" sz="2400" baseline="30000" dirty="0"/>
              <a:t>rd</a:t>
            </a:r>
            <a:r>
              <a:rPr lang="en-US" sz="2400" dirty="0"/>
              <a:t> symbiont – TC1 </a:t>
            </a:r>
            <a:r>
              <a:rPr lang="en-US" sz="2400" dirty="0" err="1"/>
              <a:t>Firmicut</a:t>
            </a:r>
            <a:endParaRPr lang="en-US" sz="2400" dirty="0"/>
          </a:p>
          <a:p>
            <a:pPr lvl="1">
              <a:lnSpc>
                <a:spcPct val="150000"/>
              </a:lnSpc>
            </a:pPr>
            <a:r>
              <a:rPr lang="en-US" sz="1800" dirty="0"/>
              <a:t>Isolated from unrelated anaerobic ciliate </a:t>
            </a:r>
            <a:r>
              <a:rPr lang="en-US" sz="1800" i="1" dirty="0"/>
              <a:t>Trimyema compressum</a:t>
            </a:r>
            <a:r>
              <a:rPr lang="en-US" sz="1800" dirty="0"/>
              <a:t>, genome sequenced, Shinzato et al. 2016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Function unknown – possibly synthesis of fatty acids</a:t>
            </a:r>
          </a:p>
        </p:txBody>
      </p:sp>
    </p:spTree>
    <p:extLst>
      <p:ext uri="{BB962C8B-B14F-4D97-AF65-F5344CB8AC3E}">
        <p14:creationId xmlns:p14="http://schemas.microsoft.com/office/powerpoint/2010/main" val="3435969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6B06-8686-9A4A-9BA4-7B00CC6A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7" y="359027"/>
            <a:ext cx="9039464" cy="1092200"/>
          </a:xfrm>
        </p:spPr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i="1" dirty="0">
                <a:solidFill>
                  <a:srgbClr val="FFFF00"/>
                </a:solidFill>
              </a:rPr>
              <a:t>Intraspecific variability in symbionts </a:t>
            </a:r>
            <a:br>
              <a:rPr lang="en-US" sz="3600" i="1" dirty="0">
                <a:solidFill>
                  <a:srgbClr val="FFFF00"/>
                </a:solidFill>
              </a:rPr>
            </a:br>
            <a:r>
              <a:rPr lang="en-US" sz="3600" i="1" dirty="0">
                <a:solidFill>
                  <a:srgbClr val="FFFF00"/>
                </a:solidFill>
              </a:rPr>
              <a:t>of marine anaerobic ciliates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9388E5-87A4-1E46-A521-1F8A033E7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83" y="1617112"/>
            <a:ext cx="8423495" cy="408565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dirty="0"/>
              <a:t>Geographically independent specific relationship suggesting co-diversification of methanogen and host</a:t>
            </a: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Single methanogen symbiotic strain in one host cell</a:t>
            </a: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Switches have occurred</a:t>
            </a: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Multipartite symbiosis of a ciliate with methanogens, sulfate-reducing bacteria, and </a:t>
            </a:r>
            <a:r>
              <a:rPr lang="en-US" sz="2000" dirty="0" err="1"/>
              <a:t>firmicuts</a:t>
            </a:r>
            <a:endParaRPr lang="en-US" sz="2000" dirty="0"/>
          </a:p>
        </p:txBody>
      </p:sp>
      <p:sp>
        <p:nvSpPr>
          <p:cNvPr id="12" name="Google Shape;122;p17">
            <a:extLst>
              <a:ext uri="{FF2B5EF4-FFF2-40B4-BE49-F238E27FC236}">
                <a16:creationId xmlns:a16="http://schemas.microsoft.com/office/drawing/2014/main" id="{E2C6E2A4-E629-474B-AC91-8947CFD66DCD}"/>
              </a:ext>
            </a:extLst>
          </p:cNvPr>
          <p:cNvSpPr txBox="1">
            <a:spLocks/>
          </p:cNvSpPr>
          <p:nvPr/>
        </p:nvSpPr>
        <p:spPr>
          <a:xfrm>
            <a:off x="-92036" y="4969619"/>
            <a:ext cx="9328069" cy="1888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95300" indent="0">
              <a:lnSpc>
                <a:spcPct val="150000"/>
              </a:lnSpc>
              <a:spcBef>
                <a:spcPts val="0"/>
              </a:spcBef>
              <a:buSzPts val="3000"/>
              <a:buNone/>
            </a:pPr>
            <a:r>
              <a:rPr lang="en-US" sz="2000" dirty="0"/>
              <a:t>Next steps</a:t>
            </a:r>
          </a:p>
          <a:p>
            <a:pPr marL="83820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2000" dirty="0"/>
              <a:t>Assessment of symbiont gene content variation</a:t>
            </a:r>
          </a:p>
          <a:p>
            <a:pPr marL="838200">
              <a:lnSpc>
                <a:spcPct val="150000"/>
              </a:lnSpc>
              <a:spcBef>
                <a:spcPts val="0"/>
              </a:spcBef>
              <a:buSzPts val="3000"/>
            </a:pPr>
            <a:r>
              <a:rPr lang="en-US" sz="2000" dirty="0"/>
              <a:t>Manuscript preparation</a:t>
            </a:r>
          </a:p>
        </p:txBody>
      </p:sp>
    </p:spTree>
    <p:extLst>
      <p:ext uri="{BB962C8B-B14F-4D97-AF65-F5344CB8AC3E}">
        <p14:creationId xmlns:p14="http://schemas.microsoft.com/office/powerpoint/2010/main" val="64700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6B06-8686-9A4A-9BA4-7B00CC6A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387" y="1092112"/>
            <a:ext cx="3533614" cy="1092200"/>
          </a:xfrm>
        </p:spPr>
        <p:txBody>
          <a:bodyPr/>
          <a:lstStyle/>
          <a:p>
            <a:pPr algn="l"/>
            <a:r>
              <a:rPr lang="en-US" dirty="0"/>
              <a:t>CILIATE symbioses</a:t>
            </a:r>
            <a:br>
              <a:rPr lang="en-US" dirty="0"/>
            </a:br>
            <a:r>
              <a:rPr lang="en-US" sz="2400" dirty="0"/>
              <a:t>Important aid in anoxia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FCE4B7-0545-C14C-B513-7490CB2E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3410" y="2607483"/>
            <a:ext cx="3359258" cy="273685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Archaeal methanogens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Bacterial sulfate reducers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Bacterial </a:t>
            </a:r>
            <a:r>
              <a:rPr lang="en-US" sz="1800" dirty="0" err="1"/>
              <a:t>denitrifiers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Digestion resistant bacteria and others with unknown function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E92E1-2025-C641-83BD-2563D1821E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12" y="945117"/>
            <a:ext cx="4865442" cy="46724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B7FBCE-D905-1E44-ADB5-0C438CE92B5B}"/>
              </a:ext>
            </a:extLst>
          </p:cNvPr>
          <p:cNvSpPr txBox="1"/>
          <p:nvPr/>
        </p:nvSpPr>
        <p:spPr>
          <a:xfrm>
            <a:off x="3749607" y="5701704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Rotterova et al.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3BD25F-42BB-9A45-B890-5FFC7DBAFE56}"/>
              </a:ext>
            </a:extLst>
          </p:cNvPr>
          <p:cNvSpPr txBox="1"/>
          <p:nvPr/>
        </p:nvSpPr>
        <p:spPr>
          <a:xfrm>
            <a:off x="3557392" y="5656334"/>
            <a:ext cx="1706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Rotterova et al. 2022</a:t>
            </a:r>
          </a:p>
        </p:txBody>
      </p:sp>
    </p:spTree>
    <p:extLst>
      <p:ext uri="{BB962C8B-B14F-4D97-AF65-F5344CB8AC3E}">
        <p14:creationId xmlns:p14="http://schemas.microsoft.com/office/powerpoint/2010/main" val="499611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body" idx="1"/>
          </p:nvPr>
        </p:nvSpPr>
        <p:spPr>
          <a:xfrm>
            <a:off x="194872" y="277178"/>
            <a:ext cx="9143999" cy="48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9845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3700"/>
              <a:buChar char="•"/>
            </a:pPr>
            <a:r>
              <a:rPr lang="en-US" dirty="0"/>
              <a:t>What we accomplished</a:t>
            </a:r>
            <a:endParaRPr lang="en-US" sz="2400" dirty="0"/>
          </a:p>
          <a:p>
            <a:pPr marL="9144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endParaRPr lang="en-US" sz="2400" dirty="0"/>
          </a:p>
          <a:p>
            <a:pPr marL="9144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2400" dirty="0"/>
              <a:t>Transfer from Brown to URI Andromeda HPC</a:t>
            </a:r>
          </a:p>
          <a:p>
            <a:pPr marL="9144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2400" dirty="0"/>
              <a:t>Performed rDNA phylogenetic analyses of host and symbionts</a:t>
            </a:r>
            <a:endParaRPr sz="2400" dirty="0"/>
          </a:p>
          <a:p>
            <a:pPr marL="9144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2400" dirty="0"/>
              <a:t>Created pipelines for transcriptome assembly and metagenomic analyses</a:t>
            </a:r>
            <a:endParaRPr sz="2400" dirty="0"/>
          </a:p>
          <a:p>
            <a:pPr marL="9144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2400" dirty="0"/>
              <a:t>Transcriptome assembly, optimization, ORF prediction</a:t>
            </a:r>
          </a:p>
          <a:p>
            <a:pPr marL="9144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2400" dirty="0"/>
              <a:t>Metagenomic assemblies and genome binning</a:t>
            </a:r>
          </a:p>
          <a:p>
            <a:pPr marL="9144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2400" dirty="0"/>
              <a:t>Taxonomic classification of acquired genomes</a:t>
            </a:r>
          </a:p>
          <a:p>
            <a:pPr marL="9144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2400" dirty="0"/>
              <a:t>Obtained host MRO genomes and performed phylogeny</a:t>
            </a:r>
          </a:p>
          <a:p>
            <a:pPr marL="9144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2400" dirty="0"/>
              <a:t>Developed GitHub repository for scripts &amp; pipelines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Lessons Learned</a:t>
            </a:r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body" idx="1"/>
          </p:nvPr>
        </p:nvSpPr>
        <p:spPr>
          <a:xfrm>
            <a:off x="457200" y="1417638"/>
            <a:ext cx="8229600" cy="49831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4400"/>
              <a:buChar char="•"/>
            </a:pPr>
            <a:r>
              <a:rPr lang="en-US" sz="3600" dirty="0"/>
              <a:t>What went well? </a:t>
            </a:r>
          </a:p>
          <a:p>
            <a:pPr marL="800100" lvl="1">
              <a:spcBef>
                <a:spcPts val="0"/>
              </a:spcBef>
              <a:buSzPts val="4400"/>
            </a:pPr>
            <a:r>
              <a:rPr lang="en-US" sz="2400" dirty="0"/>
              <a:t> URI Andromeda IT assistance – thank you!</a:t>
            </a:r>
          </a:p>
          <a:p>
            <a:pPr lvl="1" indent="-457200">
              <a:spcBef>
                <a:spcPts val="0"/>
              </a:spcBef>
              <a:buSzPts val="4400"/>
              <a:buFontTx/>
              <a:buChar char="-"/>
            </a:pPr>
            <a:endParaRPr lang="en-US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4400"/>
              <a:buChar char="•"/>
            </a:pPr>
            <a:r>
              <a:rPr lang="en-US" sz="3600" dirty="0"/>
              <a:t>Challenges</a:t>
            </a:r>
            <a:endParaRPr sz="2400" dirty="0"/>
          </a:p>
          <a:p>
            <a:pPr marL="800100" lvl="1">
              <a:spcBef>
                <a:spcPts val="800"/>
              </a:spcBef>
              <a:buSzPts val="4000"/>
            </a:pPr>
            <a:r>
              <a:rPr lang="en-US" sz="2400" dirty="0"/>
              <a:t>Estimating the duration of creating the pipeline and running jobs</a:t>
            </a:r>
          </a:p>
          <a:p>
            <a:pPr marL="800100" lvl="1">
              <a:spcBef>
                <a:spcPts val="800"/>
              </a:spcBef>
              <a:buSzPts val="4000"/>
            </a:pPr>
            <a:r>
              <a:rPr lang="en-US" sz="2400" dirty="0"/>
              <a:t>Data back up</a:t>
            </a:r>
          </a:p>
          <a:p>
            <a:pPr marL="742950" lvl="1" indent="-285750" algn="l" rtl="0">
              <a:spcBef>
                <a:spcPts val="800"/>
              </a:spcBef>
              <a:spcAft>
                <a:spcPts val="0"/>
              </a:spcAft>
              <a:buSzPts val="4000"/>
              <a:buChar char="–"/>
            </a:pPr>
            <a:r>
              <a:rPr lang="en-US" sz="2400" dirty="0"/>
              <a:t> Building a pipeline better ”tailored” for the unique target organisms and method used</a:t>
            </a:r>
          </a:p>
          <a:p>
            <a:pPr marL="742950" lvl="1" indent="-285750" algn="l" rtl="0">
              <a:spcBef>
                <a:spcPts val="800"/>
              </a:spcBef>
              <a:spcAft>
                <a:spcPts val="0"/>
              </a:spcAft>
              <a:buSzPts val="4000"/>
              <a:buChar char="–"/>
            </a:pPr>
            <a:r>
              <a:rPr lang="en-US" sz="2400" dirty="0"/>
              <a:t> Symbiont composition diverse and complex </a:t>
            </a:r>
          </a:p>
          <a:p>
            <a:pPr marL="457200" lvl="1" indent="0" algn="l" rtl="0">
              <a:spcBef>
                <a:spcPts val="800"/>
              </a:spcBef>
              <a:spcAft>
                <a:spcPts val="0"/>
              </a:spcAft>
              <a:buSzPts val="4000"/>
              <a:buNone/>
            </a:pPr>
            <a:r>
              <a:rPr lang="en-US" sz="2400" dirty="0"/>
              <a:t>	(challenging but exciting!)</a:t>
            </a:r>
          </a:p>
        </p:txBody>
      </p:sp>
    </p:spTree>
    <p:extLst>
      <p:ext uri="{BB962C8B-B14F-4D97-AF65-F5344CB8AC3E}">
        <p14:creationId xmlns:p14="http://schemas.microsoft.com/office/powerpoint/2010/main" val="4292123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200" dirty="0"/>
              <a:t>Contributions to Research </a:t>
            </a:r>
            <a:endParaRPr sz="3200" dirty="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200" dirty="0"/>
              <a:t>Computing Community </a:t>
            </a:r>
            <a:endParaRPr sz="3200" dirty="0"/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 err="1"/>
              <a:t>Github</a:t>
            </a:r>
            <a:r>
              <a:rPr lang="en-US" sz="2400" dirty="0"/>
              <a:t> contributions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-US" sz="2000" i="1" dirty="0">
                <a:hlinkClick r:id="rId3"/>
              </a:rPr>
              <a:t>https://github.com/jorottero/Metopid_host-symbiont_popgen</a:t>
            </a:r>
            <a:endParaRPr sz="20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Protocols.io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</p:txBody>
      </p:sp>
      <p:pic>
        <p:nvPicPr>
          <p:cNvPr id="4" name="Google Shape;116;p16">
            <a:extLst>
              <a:ext uri="{FF2B5EF4-FFF2-40B4-BE49-F238E27FC236}">
                <a16:creationId xmlns:a16="http://schemas.microsoft.com/office/drawing/2014/main" id="{9D468322-7615-1C4F-BF41-E17C5A27F972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350" y="2807212"/>
            <a:ext cx="2115559" cy="3641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2627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Publications/Contributions</a:t>
            </a:r>
            <a:endParaRPr dirty="0"/>
          </a:p>
        </p:txBody>
      </p:sp>
      <p:sp>
        <p:nvSpPr>
          <p:cNvPr id="136" name="Google Shape;136;p19"/>
          <p:cNvSpPr txBox="1">
            <a:spLocks noGrp="1"/>
          </p:cNvSpPr>
          <p:nvPr>
            <p:ph type="body" idx="1"/>
          </p:nvPr>
        </p:nvSpPr>
        <p:spPr>
          <a:xfrm>
            <a:off x="0" y="926275"/>
            <a:ext cx="8847117" cy="606829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Conferences:</a:t>
            </a:r>
          </a:p>
          <a:p>
            <a:pPr marL="114300" indent="0">
              <a:buNone/>
            </a:pPr>
            <a:r>
              <a:rPr lang="en-US" sz="16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Past:</a:t>
            </a:r>
          </a:p>
          <a:p>
            <a:r>
              <a:rPr lang="en-US" sz="16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Schrecengost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A., </a:t>
            </a:r>
            <a:r>
              <a:rPr lang="en-US" sz="1600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Rotterova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J., Gutierrez, R., Beinart, R. A. Diversity of marine anaerobic ciliates and their associations with methanogenic symbionts. 8th Conference on Beneficial Microbes, July 10 – 14, 2022, Madison, Wisconsin, USA.</a:t>
            </a:r>
          </a:p>
          <a:p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Daniel Méndez-Sánchez, D., </a:t>
            </a:r>
            <a:r>
              <a:rPr lang="en-US" sz="1600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Rotterova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J., </a:t>
            </a:r>
            <a:r>
              <a:rPr lang="en-US" sz="16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Poláková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K., </a:t>
            </a:r>
            <a:r>
              <a:rPr lang="en-US" sz="16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Schrecengost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A., Beinart, R. A., </a:t>
            </a:r>
            <a:r>
              <a:rPr lang="en-US" sz="16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Čepička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I. Anoxic relationships: Anaerobic ciliates and methanogenic archaea. International Conference 51 </a:t>
            </a:r>
            <a:r>
              <a:rPr lang="en-US" sz="16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Jirovec's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Protozoological days, May 2022, Czech Republic.</a:t>
            </a:r>
          </a:p>
          <a:p>
            <a:pPr marL="114300" indent="0">
              <a:buNone/>
            </a:pPr>
            <a:r>
              <a:rPr lang="en-US" sz="16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Planned: </a:t>
            </a:r>
          </a:p>
          <a:p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Rotterova, J., </a:t>
            </a:r>
            <a:r>
              <a:rPr lang="en-US" sz="16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Breusing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C., Beinart, R. A. Population genomics analysis of diverse symbiotic consortium of marine anaerobic ciliates. EMBO EMBL Symposium: The cellular mechanics of symbiosis, March 08 – 11, 2023, Heidelberg, Germany.</a:t>
            </a:r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600" dirty="0"/>
              <a:t>Publications in prep:</a:t>
            </a:r>
          </a:p>
          <a:p>
            <a:pPr lvl="0"/>
            <a:r>
              <a:rPr lang="en-US" sz="1600" dirty="0"/>
              <a:t>Bourland, W., </a:t>
            </a:r>
            <a:r>
              <a:rPr lang="en-US" sz="1600" u="sng" dirty="0"/>
              <a:t>Rotterova</a:t>
            </a:r>
            <a:r>
              <a:rPr lang="en-US" sz="1600" dirty="0"/>
              <a:t>, J., Beinart, R. A., </a:t>
            </a:r>
            <a:r>
              <a:rPr lang="en-US" sz="1600" dirty="0" err="1"/>
              <a:t>Cepicka</a:t>
            </a:r>
            <a:r>
              <a:rPr lang="en-US" sz="1600" dirty="0"/>
              <a:t>, I. Morphological and molecular characterization of two species of a new ciliate genus, </a:t>
            </a:r>
            <a:r>
              <a:rPr lang="en-US" sz="1600" i="1" dirty="0" err="1"/>
              <a:t>Hirsometopus</a:t>
            </a:r>
            <a:r>
              <a:rPr lang="en-US" sz="1600" dirty="0"/>
              <a:t> (Metopida, Ciliophora), </a:t>
            </a:r>
            <a:r>
              <a:rPr lang="en-US" sz="1600" dirty="0">
                <a:solidFill>
                  <a:srgbClr val="FF0000"/>
                </a:solidFill>
              </a:rPr>
              <a:t>in prep.</a:t>
            </a:r>
            <a:endParaRPr lang="en-US" sz="1600" i="1" dirty="0"/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 sz="1600" dirty="0"/>
              <a:t>Mendez-Sanchez, D., </a:t>
            </a:r>
            <a:r>
              <a:rPr lang="en-US" sz="1600" dirty="0" err="1"/>
              <a:t>Schrecengost</a:t>
            </a:r>
            <a:r>
              <a:rPr lang="en-US" sz="1600" dirty="0"/>
              <a:t>, A., </a:t>
            </a:r>
            <a:r>
              <a:rPr lang="en-US" sz="1600" u="sng" dirty="0"/>
              <a:t>Rotterova</a:t>
            </a:r>
            <a:r>
              <a:rPr lang="en-US" sz="1600" dirty="0"/>
              <a:t>, J., Beinart, R. A., </a:t>
            </a:r>
            <a:r>
              <a:rPr lang="en-US" sz="1600" dirty="0" err="1"/>
              <a:t>Cepicka</a:t>
            </a:r>
            <a:r>
              <a:rPr lang="en-US" sz="1600" dirty="0"/>
              <a:t>, I. The diversity and coevolution of methanogenic endosymbionts of anaerobic ciliates (Metopida, Ciliophora), </a:t>
            </a:r>
            <a:r>
              <a:rPr lang="en-US" sz="1600" dirty="0">
                <a:solidFill>
                  <a:srgbClr val="FF0000"/>
                </a:solidFill>
              </a:rPr>
              <a:t>in prep.</a:t>
            </a:r>
            <a:endParaRPr lang="en-US" sz="1600" dirty="0"/>
          </a:p>
          <a:p>
            <a:r>
              <a:rPr lang="en-US" sz="1600" dirty="0" err="1"/>
              <a:t>Schrecengost</a:t>
            </a:r>
            <a:r>
              <a:rPr lang="en-US" sz="1600" dirty="0"/>
              <a:t>, A., </a:t>
            </a:r>
            <a:r>
              <a:rPr lang="en-US" sz="1600" u="sng" dirty="0"/>
              <a:t>Rotterova</a:t>
            </a:r>
            <a:r>
              <a:rPr lang="en-US" sz="1600" dirty="0"/>
              <a:t>, J., </a:t>
            </a:r>
            <a:r>
              <a:rPr lang="en-US" sz="1600" dirty="0" err="1"/>
              <a:t>Cepicka</a:t>
            </a:r>
            <a:r>
              <a:rPr lang="en-US" sz="1600" dirty="0"/>
              <a:t>, I., Beinart, R. A. Rumen methanogen forms a symbiosis with unrelated marine anaerobic ciliates, </a:t>
            </a:r>
            <a:r>
              <a:rPr lang="en-US" sz="1600" dirty="0">
                <a:solidFill>
                  <a:srgbClr val="FF0000"/>
                </a:solidFill>
              </a:rPr>
              <a:t>in prep.</a:t>
            </a:r>
            <a:endParaRPr lang="en-US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</a:pPr>
            <a:r>
              <a:rPr lang="en-US"/>
              <a:t>Acknowledgements</a:t>
            </a:r>
            <a:endParaRPr/>
          </a:p>
        </p:txBody>
      </p:sp>
      <p:sp>
        <p:nvSpPr>
          <p:cNvPr id="234" name="Google Shape;234;p33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Gaurav Khanna (URI)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Kevin Bryant (URI)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Careers Cyberteam</a:t>
            </a:r>
            <a:endParaRPr sz="2400" dirty="0"/>
          </a:p>
        </p:txBody>
      </p:sp>
      <p:pic>
        <p:nvPicPr>
          <p:cNvPr id="235" name="Google Shape;23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7506" y="2206563"/>
            <a:ext cx="5364019" cy="249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3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3450" y="5030325"/>
            <a:ext cx="2243225" cy="169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450" y="5562600"/>
            <a:ext cx="5714100" cy="95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3C4D1E-0692-9C4E-B533-F4EBD3B22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400" dirty="0"/>
              <a:t>What does the host specificity look like?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400" dirty="0"/>
              <a:t>Is there intraspecific variability?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400" dirty="0"/>
              <a:t>Are the symbionts transmitted exclusively vertically?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400" dirty="0"/>
              <a:t>Have there been horizontal transmission events?</a:t>
            </a:r>
          </a:p>
        </p:txBody>
      </p:sp>
    </p:spTree>
    <p:extLst>
      <p:ext uri="{BB962C8B-B14F-4D97-AF65-F5344CB8AC3E}">
        <p14:creationId xmlns:p14="http://schemas.microsoft.com/office/powerpoint/2010/main" val="1417884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body" idx="1"/>
          </p:nvPr>
        </p:nvSpPr>
        <p:spPr>
          <a:xfrm>
            <a:off x="513568" y="671332"/>
            <a:ext cx="7566130" cy="56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100" dirty="0">
              <a:solidFill>
                <a:srgbClr val="92CCD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CCDC"/>
              </a:buClr>
              <a:buSzPts val="3900"/>
              <a:buNone/>
            </a:pPr>
            <a:r>
              <a:rPr lang="en-US" sz="2300" dirty="0">
                <a:solidFill>
                  <a:srgbClr val="92CCDC"/>
                </a:solidFill>
              </a:rPr>
              <a:t>Phylogenetic analysis to map the population specific diversity of the host and symbionts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CCDC"/>
              </a:buClr>
              <a:buSzPts val="3900"/>
              <a:buNone/>
            </a:pPr>
            <a:endParaRPr lang="en-US" sz="2300" dirty="0">
              <a:solidFill>
                <a:srgbClr val="92CCDC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92CCDC"/>
              </a:buClr>
              <a:buSzPts val="3900"/>
              <a:buNone/>
            </a:pPr>
            <a:r>
              <a:rPr lang="en-US" sz="2300" dirty="0">
                <a:solidFill>
                  <a:srgbClr val="92CCDC"/>
                </a:solidFill>
              </a:rPr>
              <a:t>De novo host transcriptome assembly</a:t>
            </a:r>
            <a:endParaRPr sz="2300" dirty="0">
              <a:solidFill>
                <a:srgbClr val="92CCDC"/>
              </a:solidFill>
            </a:endParaRPr>
          </a:p>
          <a:p>
            <a:pPr marL="342900" lvl="0" indent="-476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92CCDC"/>
              </a:buClr>
              <a:buSzPts val="3900"/>
              <a:buChar char="•"/>
            </a:pPr>
            <a:endParaRPr lang="en-US" sz="2300" dirty="0">
              <a:solidFill>
                <a:srgbClr val="92CCDC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CCDC"/>
              </a:buClr>
              <a:buSzPts val="3900"/>
              <a:buNone/>
            </a:pPr>
            <a:r>
              <a:rPr lang="en-US" sz="2300" dirty="0">
                <a:solidFill>
                  <a:srgbClr val="92CCDC"/>
                </a:solidFill>
              </a:rPr>
              <a:t>Genomic analysis and genetic variability of symbionts within one ciliate host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5DB16-8433-2E45-AE6E-179F305D0686}"/>
              </a:ext>
            </a:extLst>
          </p:cNvPr>
          <p:cNvSpPr txBox="1"/>
          <p:nvPr/>
        </p:nvSpPr>
        <p:spPr>
          <a:xfrm>
            <a:off x="150294" y="225056"/>
            <a:ext cx="4572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92CCDC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Goals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2BCAAE-2B50-1841-81B4-9B94A4815400}"/>
              </a:ext>
            </a:extLst>
          </p:cNvPr>
          <p:cNvSpPr txBox="1"/>
          <p:nvPr/>
        </p:nvSpPr>
        <p:spPr>
          <a:xfrm>
            <a:off x="150294" y="5906029"/>
            <a:ext cx="704498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92CCDC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Timeframe – January 2022 – June 2022 (and ongoing)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6B06-8686-9A4A-9BA4-7B00CC6A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95" y="150313"/>
            <a:ext cx="8584415" cy="1213863"/>
          </a:xfrm>
        </p:spPr>
        <p:txBody>
          <a:bodyPr/>
          <a:lstStyle/>
          <a:p>
            <a:r>
              <a:rPr lang="en-US" sz="4000" dirty="0"/>
              <a:t>Diverse symbiotic intracellular archaea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D4CA01-9615-2240-899C-0DE66DE1CF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" y="1364177"/>
            <a:ext cx="9134010" cy="47986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0CFB0E-CF41-AC45-8843-F3E6BD3A5E19}"/>
              </a:ext>
            </a:extLst>
          </p:cNvPr>
          <p:cNvSpPr txBox="1"/>
          <p:nvPr/>
        </p:nvSpPr>
        <p:spPr>
          <a:xfrm>
            <a:off x="7189940" y="6217029"/>
            <a:ext cx="1907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Rotterova et al.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58320E-221A-864E-A0A8-DC624D08735E}"/>
              </a:ext>
            </a:extLst>
          </p:cNvPr>
          <p:cNvSpPr txBox="1"/>
          <p:nvPr/>
        </p:nvSpPr>
        <p:spPr>
          <a:xfrm>
            <a:off x="46717" y="6267452"/>
            <a:ext cx="6147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16S rDNA symbiont (left) and 18S rDNA host (right) phylogenetic tree</a:t>
            </a:r>
          </a:p>
        </p:txBody>
      </p:sp>
    </p:spTree>
    <p:extLst>
      <p:ext uri="{BB962C8B-B14F-4D97-AF65-F5344CB8AC3E}">
        <p14:creationId xmlns:p14="http://schemas.microsoft.com/office/powerpoint/2010/main" val="3651860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6B06-8686-9A4A-9BA4-7B00CC6A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86" y="134765"/>
            <a:ext cx="8654489" cy="722212"/>
          </a:xfrm>
        </p:spPr>
        <p:txBody>
          <a:bodyPr/>
          <a:lstStyle/>
          <a:p>
            <a:r>
              <a:rPr lang="en-US" dirty="0"/>
              <a:t>‘</a:t>
            </a:r>
            <a:r>
              <a:rPr lang="en-US" dirty="0" err="1"/>
              <a:t>Hirsometopus</a:t>
            </a:r>
            <a:r>
              <a:rPr lang="en-US" dirty="0"/>
              <a:t>’ and its symbionts</a:t>
            </a:r>
            <a:endParaRPr lang="en-US" i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C831D3-0A5B-E44B-A2C7-169EA3C1D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746" y="870266"/>
            <a:ext cx="7598569" cy="11590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500" dirty="0"/>
              <a:t>Marine anaerobic ciliate with a reduced mitochondrial genome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Endosymbiotic intracellular archaeon </a:t>
            </a:r>
            <a:r>
              <a:rPr lang="en-US" sz="1500" i="1" dirty="0"/>
              <a:t>Methanocorpusculum </a:t>
            </a:r>
            <a:r>
              <a:rPr lang="en-US" sz="1500" dirty="0"/>
              <a:t>and bacterial ectosymbionts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08EE27-BF1A-5C4E-AE00-690F9F4B0D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6658" y="1975651"/>
            <a:ext cx="1681815" cy="2378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37541E-9ADB-6448-8895-039071F3C9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35515" y="4325908"/>
            <a:ext cx="1590283" cy="2521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F38149-7CC3-1E44-9D75-1AC9DE02793A}"/>
              </a:ext>
            </a:extLst>
          </p:cNvPr>
          <p:cNvSpPr txBox="1"/>
          <p:nvPr/>
        </p:nvSpPr>
        <p:spPr>
          <a:xfrm>
            <a:off x="6354480" y="6324272"/>
            <a:ext cx="2636727" cy="335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</a:rPr>
              <a:t>Finlay et al 1993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A908F7-C784-7040-B9D5-C48E7C0CFC5D}"/>
              </a:ext>
            </a:extLst>
          </p:cNvPr>
          <p:cNvSpPr txBox="1"/>
          <p:nvPr/>
        </p:nvSpPr>
        <p:spPr>
          <a:xfrm>
            <a:off x="7102911" y="4342623"/>
            <a:ext cx="16818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Lewis et al 2020</a:t>
            </a:r>
            <a:endParaRPr lang="en-US" sz="1200" dirty="0"/>
          </a:p>
        </p:txBody>
      </p:sp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B8C9A135-B441-5D41-90AC-2AE711DD99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43943" y="2219880"/>
            <a:ext cx="2662628" cy="199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EB857B-E5C9-4749-AD9E-AAA782E6C3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1586" y="1904167"/>
            <a:ext cx="1849075" cy="26626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F095A8-5065-304C-BC02-7A66CCFA17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349421" y="1911387"/>
            <a:ext cx="1819647" cy="2662625"/>
          </a:xfrm>
          <a:prstGeom prst="rect">
            <a:avLst/>
          </a:prstGeom>
        </p:spPr>
      </p:pic>
      <p:pic>
        <p:nvPicPr>
          <p:cNvPr id="17" name="Google Shape;98;p14">
            <a:extLst>
              <a:ext uri="{FF2B5EF4-FFF2-40B4-BE49-F238E27FC236}">
                <a16:creationId xmlns:a16="http://schemas.microsoft.com/office/drawing/2014/main" id="{4B47A68D-60E9-784E-952D-F5030AEFC1B5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6989" y="4235121"/>
            <a:ext cx="1822535" cy="299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426B87-A8B5-784A-976B-5197E7FCB1E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884988" y="4324100"/>
            <a:ext cx="1790123" cy="28531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3B4904-41E9-5A49-BE4F-365D74B06425}"/>
              </a:ext>
            </a:extLst>
          </p:cNvPr>
          <p:cNvSpPr txBox="1"/>
          <p:nvPr/>
        </p:nvSpPr>
        <p:spPr>
          <a:xfrm>
            <a:off x="7112743" y="1685362"/>
            <a:ext cx="18774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Metopus contortus</a:t>
            </a:r>
            <a:r>
              <a:rPr lang="en-US" sz="1200" dirty="0">
                <a:solidFill>
                  <a:schemeClr val="bg1"/>
                </a:solidFill>
              </a:rPr>
              <a:t>, TEM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550F03-027B-784E-8554-811A251DF7A2}"/>
              </a:ext>
            </a:extLst>
          </p:cNvPr>
          <p:cNvSpPr txBox="1"/>
          <p:nvPr/>
        </p:nvSpPr>
        <p:spPr>
          <a:xfrm>
            <a:off x="6427418" y="4545029"/>
            <a:ext cx="18774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Trimyema finlayi</a:t>
            </a:r>
            <a:r>
              <a:rPr lang="en-US" sz="1200" dirty="0">
                <a:solidFill>
                  <a:schemeClr val="bg1"/>
                </a:solidFill>
              </a:rPr>
              <a:t>, TEM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C78443-9568-9041-BBF0-1E279594AEA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421" y="1854604"/>
            <a:ext cx="2719408" cy="271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2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9;p15">
            <a:extLst>
              <a:ext uri="{FF2B5EF4-FFF2-40B4-BE49-F238E27FC236}">
                <a16:creationId xmlns:a16="http://schemas.microsoft.com/office/drawing/2014/main" id="{D45CD9D6-3336-9246-9838-2E3F856BEB65}"/>
              </a:ext>
            </a:extLst>
          </p:cNvPr>
          <p:cNvSpPr txBox="1">
            <a:spLocks/>
          </p:cNvSpPr>
          <p:nvPr/>
        </p:nvSpPr>
        <p:spPr>
          <a:xfrm>
            <a:off x="-263046" y="1083367"/>
            <a:ext cx="7501312" cy="5755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68569" rIns="68569" bIns="68569" rtlCol="0" anchor="t" anchorCtr="0">
            <a:sp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10 NE cultivated populations</a:t>
            </a:r>
          </a:p>
          <a:p>
            <a:pPr lvl="1"/>
            <a:r>
              <a:rPr lang="en-US" dirty="0">
                <a:solidFill>
                  <a:srgbClr val="0B602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Block Island, RI</a:t>
            </a:r>
            <a:r>
              <a:rPr lang="en-US" dirty="0">
                <a:solidFill>
                  <a:srgbClr val="0B60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B602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– BI27A</a:t>
            </a:r>
          </a:p>
          <a:p>
            <a:pPr lvl="1"/>
            <a:r>
              <a:rPr lang="en-US" dirty="0">
                <a:solidFill>
                  <a:srgbClr val="0B60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 Point, RI  – BLAMEL4B</a:t>
            </a:r>
          </a:p>
          <a:p>
            <a:pPr lvl="1"/>
            <a:r>
              <a:rPr lang="en-US" dirty="0" err="1">
                <a:solidFill>
                  <a:srgbClr val="0B602C">
                    <a:alpha val="44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Matunuck</a:t>
            </a:r>
            <a:r>
              <a:rPr lang="en-US" dirty="0">
                <a:solidFill>
                  <a:srgbClr val="0B602C">
                    <a:alpha val="44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RI – M4C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Salt Pond, MA – SALT210, S16B, S15A</a:t>
            </a:r>
          </a:p>
          <a:p>
            <a:pPr lvl="1"/>
            <a:r>
              <a:rPr lang="en-US" dirty="0">
                <a:solidFill>
                  <a:schemeClr val="accent5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Fresh River, MA – F22, F24, F26, F25B</a:t>
            </a:r>
            <a:endParaRPr lang="en-US" dirty="0">
              <a:solidFill>
                <a:srgbClr val="0B602C">
                  <a:alpha val="44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 cultivated population from Europe</a:t>
            </a:r>
          </a:p>
          <a:p>
            <a:pPr lvl="1"/>
            <a:r>
              <a:rPr lang="en-US" dirty="0">
                <a:solidFill>
                  <a:srgbClr val="7418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Faro, Portugal - FARO3</a:t>
            </a:r>
            <a:endParaRPr lang="en-US" sz="1800" dirty="0">
              <a:solidFill>
                <a:srgbClr val="74189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 uncultivated population from a fresh sample</a:t>
            </a:r>
          </a:p>
          <a:p>
            <a:pPr lvl="1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Point Judith Pond, RI, USA – JUMA2M</a:t>
            </a:r>
          </a:p>
          <a:p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 unrelated uncultivated ciliate population for control – </a:t>
            </a:r>
            <a:r>
              <a:rPr lang="en-US" sz="16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Plagiopyla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sp. </a:t>
            </a:r>
          </a:p>
          <a:p>
            <a:pPr lvl="1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Point Judith Pond, RI, USA – JUMA2P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8" name="Google Shape;100;p14">
            <a:extLst>
              <a:ext uri="{FF2B5EF4-FFF2-40B4-BE49-F238E27FC236}">
                <a16:creationId xmlns:a16="http://schemas.microsoft.com/office/drawing/2014/main" id="{8C13DF3D-4229-AE44-8318-40D273F9F47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174" y="1081329"/>
            <a:ext cx="5456300" cy="34029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A8B2C7D-D6F5-8F48-9F3F-3F069501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02" y="229513"/>
            <a:ext cx="8692067" cy="722212"/>
          </a:xfrm>
        </p:spPr>
        <p:txBody>
          <a:bodyPr/>
          <a:lstStyle/>
          <a:p>
            <a:r>
              <a:rPr lang="en-US" sz="3600" dirty="0"/>
              <a:t>‘</a:t>
            </a:r>
            <a:r>
              <a:rPr lang="en-US" sz="3600" dirty="0" err="1"/>
              <a:t>Hirsometopus</a:t>
            </a:r>
            <a:r>
              <a:rPr lang="en-US" sz="3600" dirty="0"/>
              <a:t>’ populations in New England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474238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72C77-807E-E74B-B89A-E062A046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97" y="254000"/>
            <a:ext cx="2456873" cy="485383"/>
          </a:xfrm>
        </p:spPr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DE0DCD-5AF2-8744-B660-5EDCA16549B7}"/>
              </a:ext>
            </a:extLst>
          </p:cNvPr>
          <p:cNvSpPr/>
          <p:nvPr/>
        </p:nvSpPr>
        <p:spPr>
          <a:xfrm>
            <a:off x="150948" y="108958"/>
            <a:ext cx="1744451" cy="1147986"/>
          </a:xfrm>
          <a:prstGeom prst="rect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Sampling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sz="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Over 100 sediment samples</a:t>
            </a:r>
          </a:p>
          <a:p>
            <a:pPr algn="ctr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D5B4C5-5236-3743-918F-76017B0D88D6}"/>
              </a:ext>
            </a:extLst>
          </p:cNvPr>
          <p:cNvSpPr/>
          <p:nvPr/>
        </p:nvSpPr>
        <p:spPr>
          <a:xfrm>
            <a:off x="2592196" y="327637"/>
            <a:ext cx="2585926" cy="935456"/>
          </a:xfrm>
          <a:prstGeom prst="rect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Cultivation</a:t>
            </a:r>
          </a:p>
          <a:p>
            <a:pPr algn="ctr"/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Over 10 ‘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Hirsometopus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’ populations</a:t>
            </a:r>
          </a:p>
          <a:p>
            <a:pPr algn="ctr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E02059-C7B4-4748-A089-F540A3B68E12}"/>
              </a:ext>
            </a:extLst>
          </p:cNvPr>
          <p:cNvSpPr/>
          <p:nvPr/>
        </p:nvSpPr>
        <p:spPr>
          <a:xfrm>
            <a:off x="4083934" y="2174324"/>
            <a:ext cx="2059521" cy="1165273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Cell picking</a:t>
            </a:r>
          </a:p>
          <a:p>
            <a:pPr algn="ctr"/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5-8 starved washed cells from each population</a:t>
            </a:r>
          </a:p>
          <a:p>
            <a:pPr algn="ctr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85A1B2-3CDB-EE41-9166-4D4D6A037211}"/>
              </a:ext>
            </a:extLst>
          </p:cNvPr>
          <p:cNvSpPr/>
          <p:nvPr/>
        </p:nvSpPr>
        <p:spPr>
          <a:xfrm>
            <a:off x="6903991" y="2174325"/>
            <a:ext cx="1992430" cy="1337912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Whole genome Amplification</a:t>
            </a:r>
          </a:p>
          <a:p>
            <a:pPr algn="ctr"/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WGA –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RepliG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Single Cell </a:t>
            </a:r>
          </a:p>
          <a:p>
            <a:pPr algn="ctr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A0A30C-BE82-684D-A8EB-AB50B9060A88}"/>
              </a:ext>
            </a:extLst>
          </p:cNvPr>
          <p:cNvSpPr/>
          <p:nvPr/>
        </p:nvSpPr>
        <p:spPr>
          <a:xfrm>
            <a:off x="6284911" y="4520915"/>
            <a:ext cx="2660326" cy="1693899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Genome Sequencing</a:t>
            </a:r>
          </a:p>
          <a:p>
            <a:pPr algn="ctr"/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Illumina Nova Seq Platform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Plexwell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LP384</a:t>
            </a: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78 SC DNA samples (5 excluded)</a:t>
            </a: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57B7B9-BA1A-5143-A939-A9A98FD7EA13}"/>
              </a:ext>
            </a:extLst>
          </p:cNvPr>
          <p:cNvSpPr/>
          <p:nvPr/>
        </p:nvSpPr>
        <p:spPr>
          <a:xfrm>
            <a:off x="3178306" y="5761588"/>
            <a:ext cx="2585923" cy="945851"/>
          </a:xfrm>
          <a:prstGeom prst="rect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Bioinformatic Analysis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72093C-7376-CE4B-83AB-8111FEB44C09}"/>
              </a:ext>
            </a:extLst>
          </p:cNvPr>
          <p:cNvSpPr/>
          <p:nvPr/>
        </p:nvSpPr>
        <p:spPr>
          <a:xfrm>
            <a:off x="645881" y="2174324"/>
            <a:ext cx="2132240" cy="1337908"/>
          </a:xfrm>
          <a:prstGeom prst="rect">
            <a:avLst/>
          </a:prstGeom>
          <a:solidFill>
            <a:srgbClr val="332E52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Mass culture preparation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population</a:t>
            </a:r>
          </a:p>
          <a:p>
            <a:pPr algn="ctr"/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~ 10 000 cells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D56E68-085F-2543-9283-971E5521CD87}"/>
              </a:ext>
            </a:extLst>
          </p:cNvPr>
          <p:cNvSpPr/>
          <p:nvPr/>
        </p:nvSpPr>
        <p:spPr>
          <a:xfrm>
            <a:off x="373185" y="4495159"/>
            <a:ext cx="2389453" cy="1719655"/>
          </a:xfrm>
          <a:prstGeom prst="rect">
            <a:avLst/>
          </a:prstGeom>
          <a:solidFill>
            <a:srgbClr val="332E52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Transcriptome Sequencing</a:t>
            </a:r>
          </a:p>
          <a:p>
            <a:pPr algn="ctr"/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Illumina Nova Seq Platform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Plexwell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LP384</a:t>
            </a: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RNA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sample</a:t>
            </a:r>
          </a:p>
          <a:p>
            <a:pPr algn="ctr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DCDEB9-49F7-944F-B37F-5FDABE36F94E}"/>
              </a:ext>
            </a:extLst>
          </p:cNvPr>
          <p:cNvCxnSpPr>
            <a:cxnSpLocks/>
          </p:cNvCxnSpPr>
          <p:nvPr/>
        </p:nvCxnSpPr>
        <p:spPr>
          <a:xfrm>
            <a:off x="2732169" y="1374273"/>
            <a:ext cx="0" cy="615223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3EAFD41-9A4C-DD42-948B-60D744D7F89C}"/>
              </a:ext>
            </a:extLst>
          </p:cNvPr>
          <p:cNvCxnSpPr>
            <a:cxnSpLocks/>
          </p:cNvCxnSpPr>
          <p:nvPr/>
        </p:nvCxnSpPr>
        <p:spPr>
          <a:xfrm>
            <a:off x="6324697" y="2843281"/>
            <a:ext cx="352339" cy="0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693829E-C56F-7D45-8068-45C7B76CA1FF}"/>
              </a:ext>
            </a:extLst>
          </p:cNvPr>
          <p:cNvCxnSpPr>
            <a:cxnSpLocks/>
          </p:cNvCxnSpPr>
          <p:nvPr/>
        </p:nvCxnSpPr>
        <p:spPr>
          <a:xfrm>
            <a:off x="1577360" y="3645462"/>
            <a:ext cx="0" cy="647569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D50214A-C160-4E4F-BFF8-103F9DFA668F}"/>
              </a:ext>
            </a:extLst>
          </p:cNvPr>
          <p:cNvCxnSpPr>
            <a:cxnSpLocks/>
          </p:cNvCxnSpPr>
          <p:nvPr/>
        </p:nvCxnSpPr>
        <p:spPr>
          <a:xfrm>
            <a:off x="1988840" y="838024"/>
            <a:ext cx="440969" cy="0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D6E9899-64DF-4F40-92EE-492A7EE5EF21}"/>
              </a:ext>
            </a:extLst>
          </p:cNvPr>
          <p:cNvCxnSpPr>
            <a:cxnSpLocks/>
          </p:cNvCxnSpPr>
          <p:nvPr/>
        </p:nvCxnSpPr>
        <p:spPr>
          <a:xfrm>
            <a:off x="3778884" y="5140812"/>
            <a:ext cx="0" cy="444711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1E9F767-EE51-C54E-9BDE-5B20B5C663FE}"/>
              </a:ext>
            </a:extLst>
          </p:cNvPr>
          <p:cNvCxnSpPr>
            <a:cxnSpLocks/>
          </p:cNvCxnSpPr>
          <p:nvPr/>
        </p:nvCxnSpPr>
        <p:spPr>
          <a:xfrm>
            <a:off x="7720314" y="3645462"/>
            <a:ext cx="0" cy="647569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5A64C3-2F81-D24B-AC1F-AFA8B260DD3D}"/>
              </a:ext>
            </a:extLst>
          </p:cNvPr>
          <p:cNvCxnSpPr>
            <a:cxnSpLocks/>
          </p:cNvCxnSpPr>
          <p:nvPr/>
        </p:nvCxnSpPr>
        <p:spPr>
          <a:xfrm>
            <a:off x="4881622" y="5140812"/>
            <a:ext cx="0" cy="444711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0EF5798-287A-C643-88FA-B0B2A9F4D2CF}"/>
              </a:ext>
            </a:extLst>
          </p:cNvPr>
          <p:cNvCxnSpPr>
            <a:cxnSpLocks/>
          </p:cNvCxnSpPr>
          <p:nvPr/>
        </p:nvCxnSpPr>
        <p:spPr>
          <a:xfrm>
            <a:off x="5498847" y="141647"/>
            <a:ext cx="10033" cy="1841932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B3E0AE0-C3DF-1F42-9921-0D3289DA84E1}"/>
              </a:ext>
            </a:extLst>
          </p:cNvPr>
          <p:cNvCxnSpPr>
            <a:cxnSpLocks/>
          </p:cNvCxnSpPr>
          <p:nvPr/>
        </p:nvCxnSpPr>
        <p:spPr>
          <a:xfrm>
            <a:off x="2842571" y="5140812"/>
            <a:ext cx="936313" cy="0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4C7DC41-2FE5-2B4B-9454-4B9735A95507}"/>
              </a:ext>
            </a:extLst>
          </p:cNvPr>
          <p:cNvCxnSpPr>
            <a:cxnSpLocks/>
          </p:cNvCxnSpPr>
          <p:nvPr/>
        </p:nvCxnSpPr>
        <p:spPr>
          <a:xfrm>
            <a:off x="4874308" y="5140812"/>
            <a:ext cx="1269145" cy="0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EFEE9D5-1EB4-0E48-9CCE-5C7497F23D76}"/>
              </a:ext>
            </a:extLst>
          </p:cNvPr>
          <p:cNvCxnSpPr>
            <a:cxnSpLocks/>
          </p:cNvCxnSpPr>
          <p:nvPr/>
        </p:nvCxnSpPr>
        <p:spPr>
          <a:xfrm>
            <a:off x="3805410" y="1374273"/>
            <a:ext cx="0" cy="2137964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790C6106-9C8F-534F-AF94-A2E87289A688}"/>
              </a:ext>
            </a:extLst>
          </p:cNvPr>
          <p:cNvSpPr/>
          <p:nvPr/>
        </p:nvSpPr>
        <p:spPr>
          <a:xfrm>
            <a:off x="3084263" y="3685084"/>
            <a:ext cx="3059190" cy="1203236"/>
          </a:xfrm>
          <a:prstGeom prst="rect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18S &amp; 16S screening</a:t>
            </a:r>
          </a:p>
          <a:p>
            <a:pPr algn="ctr"/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30 starved cells of each population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DNA amplification, purification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Sanger rDNA sequencing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744834B-A8E8-B949-95DD-44E5A16345A3}"/>
              </a:ext>
            </a:extLst>
          </p:cNvPr>
          <p:cNvCxnSpPr>
            <a:cxnSpLocks/>
          </p:cNvCxnSpPr>
          <p:nvPr/>
        </p:nvCxnSpPr>
        <p:spPr>
          <a:xfrm>
            <a:off x="4365236" y="5140812"/>
            <a:ext cx="0" cy="444711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Closed Eppendorf Tube Blue PNG, SVG Clip art for Web - Download Clip Art,  PNG Icon Arts">
            <a:extLst>
              <a:ext uri="{FF2B5EF4-FFF2-40B4-BE49-F238E27FC236}">
                <a16:creationId xmlns:a16="http://schemas.microsoft.com/office/drawing/2014/main" id="{1A59A77D-0C71-294C-9247-37DE7BEA7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712335" y="1143726"/>
            <a:ext cx="734665" cy="123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43D5E80-9DE9-2049-9729-EE86CFF5B2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578" y="1675968"/>
            <a:ext cx="302098" cy="385657"/>
          </a:xfrm>
          <a:prstGeom prst="rect">
            <a:avLst/>
          </a:prstGeom>
        </p:spPr>
      </p:pic>
      <p:pic>
        <p:nvPicPr>
          <p:cNvPr id="96" name="Picture 6" descr="Closed Eppendorf Tube Blue PNG, SVG Clip art for Web - Download Clip Art,  PNG Icon Arts">
            <a:extLst>
              <a:ext uri="{FF2B5EF4-FFF2-40B4-BE49-F238E27FC236}">
                <a16:creationId xmlns:a16="http://schemas.microsoft.com/office/drawing/2014/main" id="{6E00EBF8-5D8F-234C-97E9-A6006AE04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93" y="1351329"/>
            <a:ext cx="734665" cy="123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Closed Eppendorf Tube Blue PNG, SVG Clip art for Web - Download Clip Art,  PNG Icon Arts">
            <a:extLst>
              <a:ext uri="{FF2B5EF4-FFF2-40B4-BE49-F238E27FC236}">
                <a16:creationId xmlns:a16="http://schemas.microsoft.com/office/drawing/2014/main" id="{DB477205-2E4D-A54E-8D02-1B1850E55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2571" y="2654439"/>
            <a:ext cx="734665" cy="123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B61A4ED6-AB1F-954D-9DFF-14AB04AC86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244" y="3314837"/>
            <a:ext cx="132046" cy="16856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524A3B36-6A62-1449-9D19-BA487BE326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665" y="3487604"/>
            <a:ext cx="132046" cy="16856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7E63715-4D82-944D-A098-59F37EE556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443" y="3609765"/>
            <a:ext cx="132046" cy="168569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A6848E5-2398-3E40-AFCF-377436BBCE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769" y="3463673"/>
            <a:ext cx="132046" cy="168569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5E5BDC9-BC94-3D42-B80E-BF81EB55D3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740" y="3310640"/>
            <a:ext cx="132046" cy="168569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4913A969-3FAE-FA42-93AB-A4929772BE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584" y="3248077"/>
            <a:ext cx="132046" cy="168569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3D7878D9-01D8-4045-A804-548BDAEAF4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244" y="3127382"/>
            <a:ext cx="132046" cy="168569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0B589342-ECD6-FA48-BD4E-CC3CB02924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09" y="2330469"/>
            <a:ext cx="60889" cy="7773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1DB63718-3C7A-344B-9E01-DD94CAC4A3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35" y="2251569"/>
            <a:ext cx="60889" cy="7773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87962F2-2E0A-794E-A007-CA81AB125E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64" y="2076655"/>
            <a:ext cx="60889" cy="7773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24E9AE0E-1A39-D94E-A0AD-0CA33A4CD7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53" y="2275552"/>
            <a:ext cx="60889" cy="7773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ADA6358F-4799-214C-9AD4-41C7363D8A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90" y="1961891"/>
            <a:ext cx="60889" cy="7773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98D5DAE8-D2F1-7243-A092-B2A4617E02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85" y="2134211"/>
            <a:ext cx="60889" cy="7773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D700C030-0F2C-2D46-8725-7AC3445B50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11" y="2055311"/>
            <a:ext cx="60889" cy="7773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32D336AE-E554-AD47-98B1-B2EC947AE9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40" y="1880397"/>
            <a:ext cx="60889" cy="7773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25D41CD6-385E-DD4B-8CF4-9C62238732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40" y="2032797"/>
            <a:ext cx="60889" cy="7773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3DB2F572-BFD2-E84A-B6F1-10D0851FDC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66" y="1765633"/>
            <a:ext cx="60889" cy="7773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9D277C3-7A7E-2146-B9E8-AFF6A6527F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19" y="2178836"/>
            <a:ext cx="60889" cy="7773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46DE86B2-5050-704E-8B19-93DAF2D86A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45" y="2099936"/>
            <a:ext cx="60889" cy="7773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02DD07F8-3476-224F-B6C4-6C93CC3100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74" y="1925022"/>
            <a:ext cx="60889" cy="7773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76B9842-F861-684C-B2DB-C77D4EF845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79" y="2344208"/>
            <a:ext cx="60889" cy="7773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712C38BC-70F6-E248-8BDF-E1E3247B8A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00" y="1810258"/>
            <a:ext cx="60889" cy="7773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72781ED0-2703-E54C-8A8B-3B42182CA4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564" y="2215316"/>
            <a:ext cx="60889" cy="7773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53ED9919-EACA-9E4D-950F-C1E7EE77F8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390" y="2136416"/>
            <a:ext cx="60889" cy="7773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EB21D925-A607-984A-8DFA-9B786D577A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19" y="1961502"/>
            <a:ext cx="60889" cy="7773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623B743F-0C79-A647-AE8D-BC59543860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88" y="2338544"/>
            <a:ext cx="60889" cy="7773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E983E727-16F4-BC4C-B293-6271229DED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45" y="1846738"/>
            <a:ext cx="60889" cy="7773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D4B9269-A1B9-6A4F-B5B2-442C5BB411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365" y="2023316"/>
            <a:ext cx="60889" cy="7773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6E4035CC-0BA9-424F-B171-A6CAD0AD71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466" y="1940158"/>
            <a:ext cx="60889" cy="7773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32CA3332-9D15-B342-B3BC-66B9F76BFF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195" y="1765244"/>
            <a:ext cx="60889" cy="7773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9BA7C437-69C5-9C4C-878D-4683D09472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36" y="1832676"/>
            <a:ext cx="60889" cy="7773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237A05C0-2624-AF4B-8470-ED26F855C7E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81" y="2435677"/>
            <a:ext cx="60889" cy="7773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5E5F549-0AD0-0640-ADB2-C6DA3E2271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574" y="2063683"/>
            <a:ext cx="60889" cy="7773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44D12EFB-DA7E-FE4B-9C0B-114AFBFF06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12" y="2177739"/>
            <a:ext cx="60889" cy="7773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41C7C795-0264-0F4F-972C-6C98D6F943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129" y="1809869"/>
            <a:ext cx="60889" cy="7773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594E9578-7EC3-9542-A30F-898FF3A4DC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34" y="2229055"/>
            <a:ext cx="60889" cy="7773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8AAE4FC7-4C97-D246-934B-F3EBE75716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992" y="1870573"/>
            <a:ext cx="60889" cy="77730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607F29FA-5250-7840-AF65-4E8B426BA6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53" y="1943982"/>
            <a:ext cx="60889" cy="77730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430EFC4D-26DE-A245-8CE1-2FDA3DF32A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84" y="2467440"/>
            <a:ext cx="60889" cy="7773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8F979882-1FA7-B143-8FD5-5BCB5AC59A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79" y="1829218"/>
            <a:ext cx="60889" cy="7773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CFF674AE-D134-474D-BACD-BE3F4DEAA6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74" y="2001538"/>
            <a:ext cx="60889" cy="7773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06E092B2-483D-924B-B2E6-0B03E52FCD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41" y="2287263"/>
            <a:ext cx="60889" cy="77730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CB4D402C-9943-F349-B74F-68AE8D39BF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360" y="2271182"/>
            <a:ext cx="60889" cy="77730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78F9D628-2058-E54C-9440-ED2E8E6959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51" y="2417591"/>
            <a:ext cx="60889" cy="77730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F0702A2E-2639-6742-9FC2-3E9AD25ADA9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65" y="2338321"/>
            <a:ext cx="60889" cy="77730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97F9DAD6-A04B-E146-9E55-EF8F31F29B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73" y="2339861"/>
            <a:ext cx="60889" cy="77730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F7DCBD3-4E6B-0543-8EFA-45DE9EAF93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642" y="2409180"/>
            <a:ext cx="60889" cy="77730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4750F0A6-E4DD-6843-9F57-D45DB6E7A2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39" y="2215260"/>
            <a:ext cx="60889" cy="77730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94F5B525-5433-264F-9E74-71A08436B5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453" y="2138874"/>
            <a:ext cx="60889" cy="77730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EB97A795-EFBF-7E41-B25D-3915240DFA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86" y="2178543"/>
            <a:ext cx="60889" cy="77730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1DEC009F-0BA9-2D42-A4CC-B580A45ACF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94" y="2302068"/>
            <a:ext cx="60889" cy="77730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30AC788E-0D3A-F24E-A1E4-EE0404ECF8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01" y="2045066"/>
            <a:ext cx="60889" cy="77730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008F3712-8376-8146-A5E1-7D627A61A1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30" y="2485827"/>
            <a:ext cx="60889" cy="77730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AF417B9D-AE16-F546-BC5F-1E68EB69BE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12" y="2382583"/>
            <a:ext cx="60889" cy="77730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3ADC2F8C-1BD1-114C-8157-BA0BA22318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121" y="3111503"/>
            <a:ext cx="132046" cy="168569"/>
          </a:xfrm>
          <a:prstGeom prst="rect">
            <a:avLst/>
          </a:prstGeom>
        </p:spPr>
      </p:pic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4B706F3F-737A-CF48-9680-42D21A08E7BD}"/>
              </a:ext>
            </a:extLst>
          </p:cNvPr>
          <p:cNvCxnSpPr>
            <a:cxnSpLocks/>
          </p:cNvCxnSpPr>
          <p:nvPr/>
        </p:nvCxnSpPr>
        <p:spPr>
          <a:xfrm flipV="1">
            <a:off x="1976314" y="154269"/>
            <a:ext cx="3532566" cy="20655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9480ACF5-D664-7A4C-B86A-10D7936EFB05}"/>
              </a:ext>
            </a:extLst>
          </p:cNvPr>
          <p:cNvCxnSpPr>
            <a:cxnSpLocks/>
          </p:cNvCxnSpPr>
          <p:nvPr/>
        </p:nvCxnSpPr>
        <p:spPr>
          <a:xfrm>
            <a:off x="4995505" y="1368356"/>
            <a:ext cx="0" cy="615223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8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72C77-807E-E74B-B89A-E062A046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458" y="67615"/>
            <a:ext cx="2568863" cy="900969"/>
          </a:xfrm>
        </p:spPr>
        <p:txBody>
          <a:bodyPr/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Bioinformatic Analysis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Andromeda Cluster, URI</a:t>
            </a: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DE0DCD-5AF2-8744-B660-5EDCA16549B7}"/>
              </a:ext>
            </a:extLst>
          </p:cNvPr>
          <p:cNvSpPr/>
          <p:nvPr/>
        </p:nvSpPr>
        <p:spPr>
          <a:xfrm>
            <a:off x="150948" y="169068"/>
            <a:ext cx="1744451" cy="1488926"/>
          </a:xfrm>
          <a:prstGeom prst="rect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Read Cleaning, Trimming, Filtering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sz="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78 DNA samples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 RNA sample</a:t>
            </a:r>
          </a:p>
          <a:p>
            <a:pPr algn="ctr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D5B4C5-5236-3743-918F-76017B0D88D6}"/>
              </a:ext>
            </a:extLst>
          </p:cNvPr>
          <p:cNvSpPr/>
          <p:nvPr/>
        </p:nvSpPr>
        <p:spPr>
          <a:xfrm>
            <a:off x="2592195" y="175216"/>
            <a:ext cx="3723951" cy="900969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MAG Assembly</a:t>
            </a:r>
          </a:p>
          <a:p>
            <a:pPr algn="ctr"/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78 DNA samples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E02059-C7B4-4748-A089-F540A3B68E12}"/>
              </a:ext>
            </a:extLst>
          </p:cNvPr>
          <p:cNvSpPr/>
          <p:nvPr/>
        </p:nvSpPr>
        <p:spPr>
          <a:xfrm>
            <a:off x="5559610" y="1570312"/>
            <a:ext cx="1992430" cy="942500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Symbiont Binning</a:t>
            </a:r>
          </a:p>
          <a:p>
            <a:pPr algn="ctr"/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78 DNA samples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85A1B2-3CDB-EE41-9166-4D4D6A037211}"/>
              </a:ext>
            </a:extLst>
          </p:cNvPr>
          <p:cNvSpPr/>
          <p:nvPr/>
        </p:nvSpPr>
        <p:spPr>
          <a:xfrm>
            <a:off x="3580970" y="2851123"/>
            <a:ext cx="2458072" cy="1019922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Symbiont bin classification</a:t>
            </a:r>
          </a:p>
          <a:p>
            <a:pPr algn="ctr"/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78 DNA samples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57B7B9-BA1A-5143-A939-A9A98FD7EA13}"/>
              </a:ext>
            </a:extLst>
          </p:cNvPr>
          <p:cNvSpPr/>
          <p:nvPr/>
        </p:nvSpPr>
        <p:spPr>
          <a:xfrm>
            <a:off x="3408238" y="5307294"/>
            <a:ext cx="2793987" cy="1337912"/>
          </a:xfrm>
          <a:prstGeom prst="rect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Phylogeny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78 DNA samples</a:t>
            </a:r>
          </a:p>
          <a:p>
            <a:pPr algn="ctr"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 RNA sample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Sanger sequencing samples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72093C-7376-CE4B-83AB-8111FEB44C09}"/>
              </a:ext>
            </a:extLst>
          </p:cNvPr>
          <p:cNvSpPr/>
          <p:nvPr/>
        </p:nvSpPr>
        <p:spPr>
          <a:xfrm>
            <a:off x="791469" y="3011695"/>
            <a:ext cx="1992430" cy="1019922"/>
          </a:xfrm>
          <a:prstGeom prst="rect">
            <a:avLst/>
          </a:prstGeom>
          <a:solidFill>
            <a:srgbClr val="332E52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ORF prediction</a:t>
            </a:r>
          </a:p>
          <a:p>
            <a:pPr algn="ctr"/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 RNA sample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D56E68-085F-2543-9283-971E5521CD87}"/>
              </a:ext>
            </a:extLst>
          </p:cNvPr>
          <p:cNvSpPr/>
          <p:nvPr/>
        </p:nvSpPr>
        <p:spPr>
          <a:xfrm>
            <a:off x="317010" y="4922927"/>
            <a:ext cx="2389453" cy="1488927"/>
          </a:xfrm>
          <a:prstGeom prst="rect">
            <a:avLst/>
          </a:prstGeom>
          <a:solidFill>
            <a:srgbClr val="332E52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Completeness evaluation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 RNA sample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DCDEB9-49F7-944F-B37F-5FDABE36F94E}"/>
              </a:ext>
            </a:extLst>
          </p:cNvPr>
          <p:cNvCxnSpPr>
            <a:cxnSpLocks/>
          </p:cNvCxnSpPr>
          <p:nvPr/>
        </p:nvCxnSpPr>
        <p:spPr>
          <a:xfrm>
            <a:off x="2707544" y="2408403"/>
            <a:ext cx="1" cy="460926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3EAFD41-9A4C-DD42-948B-60D744D7F89C}"/>
              </a:ext>
            </a:extLst>
          </p:cNvPr>
          <p:cNvCxnSpPr>
            <a:cxnSpLocks/>
          </p:cNvCxnSpPr>
          <p:nvPr/>
        </p:nvCxnSpPr>
        <p:spPr>
          <a:xfrm>
            <a:off x="5734993" y="2585774"/>
            <a:ext cx="8367" cy="188796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693829E-C56F-7D45-8068-45C7B76CA1FF}"/>
              </a:ext>
            </a:extLst>
          </p:cNvPr>
          <p:cNvCxnSpPr>
            <a:cxnSpLocks/>
          </p:cNvCxnSpPr>
          <p:nvPr/>
        </p:nvCxnSpPr>
        <p:spPr>
          <a:xfrm>
            <a:off x="1702237" y="4319516"/>
            <a:ext cx="0" cy="381056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D50214A-C160-4E4F-BFF8-103F9DFA668F}"/>
              </a:ext>
            </a:extLst>
          </p:cNvPr>
          <p:cNvCxnSpPr>
            <a:cxnSpLocks/>
          </p:cNvCxnSpPr>
          <p:nvPr/>
        </p:nvCxnSpPr>
        <p:spPr>
          <a:xfrm>
            <a:off x="1988840" y="838024"/>
            <a:ext cx="440969" cy="0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D6E9899-64DF-4F40-92EE-492A7EE5EF21}"/>
              </a:ext>
            </a:extLst>
          </p:cNvPr>
          <p:cNvCxnSpPr>
            <a:cxnSpLocks/>
          </p:cNvCxnSpPr>
          <p:nvPr/>
        </p:nvCxnSpPr>
        <p:spPr>
          <a:xfrm>
            <a:off x="8075312" y="1030005"/>
            <a:ext cx="0" cy="1668503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1E9F767-EE51-C54E-9BDE-5B20B5C663FE}"/>
              </a:ext>
            </a:extLst>
          </p:cNvPr>
          <p:cNvCxnSpPr>
            <a:cxnSpLocks/>
          </p:cNvCxnSpPr>
          <p:nvPr/>
        </p:nvCxnSpPr>
        <p:spPr>
          <a:xfrm flipH="1">
            <a:off x="6316146" y="5434718"/>
            <a:ext cx="316187" cy="0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5A64C3-2F81-D24B-AC1F-AFA8B260DD3D}"/>
              </a:ext>
            </a:extLst>
          </p:cNvPr>
          <p:cNvCxnSpPr>
            <a:cxnSpLocks/>
          </p:cNvCxnSpPr>
          <p:nvPr/>
        </p:nvCxnSpPr>
        <p:spPr>
          <a:xfrm>
            <a:off x="5963286" y="3921995"/>
            <a:ext cx="0" cy="1288832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0EF5798-287A-C643-88FA-B0B2A9F4D2CF}"/>
              </a:ext>
            </a:extLst>
          </p:cNvPr>
          <p:cNvCxnSpPr>
            <a:cxnSpLocks/>
          </p:cNvCxnSpPr>
          <p:nvPr/>
        </p:nvCxnSpPr>
        <p:spPr>
          <a:xfrm>
            <a:off x="5759135" y="1214783"/>
            <a:ext cx="0" cy="288340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B3E0AE0-C3DF-1F42-9921-0D3289DA84E1}"/>
              </a:ext>
            </a:extLst>
          </p:cNvPr>
          <p:cNvCxnSpPr>
            <a:cxnSpLocks/>
          </p:cNvCxnSpPr>
          <p:nvPr/>
        </p:nvCxnSpPr>
        <p:spPr>
          <a:xfrm>
            <a:off x="6547458" y="1030005"/>
            <a:ext cx="1527854" cy="0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671E7C0-FC11-9C48-BF56-662AD080B872}"/>
              </a:ext>
            </a:extLst>
          </p:cNvPr>
          <p:cNvSpPr/>
          <p:nvPr/>
        </p:nvSpPr>
        <p:spPr>
          <a:xfrm>
            <a:off x="2592196" y="1252361"/>
            <a:ext cx="2793996" cy="942503"/>
          </a:xfrm>
          <a:prstGeom prst="rect">
            <a:avLst/>
          </a:prstGeom>
          <a:solidFill>
            <a:srgbClr val="332E52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Transcriptome Assembly</a:t>
            </a:r>
          </a:p>
          <a:p>
            <a:pPr algn="ctr"/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 RNA sample</a:t>
            </a: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72C02C-754D-884C-907E-065903E768AF}"/>
              </a:ext>
            </a:extLst>
          </p:cNvPr>
          <p:cNvCxnSpPr>
            <a:cxnSpLocks/>
          </p:cNvCxnSpPr>
          <p:nvPr/>
        </p:nvCxnSpPr>
        <p:spPr>
          <a:xfrm>
            <a:off x="2004760" y="1358918"/>
            <a:ext cx="440969" cy="0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741567A-FDD8-8F40-A3ED-8BAA5FBCB7E2}"/>
              </a:ext>
            </a:extLst>
          </p:cNvPr>
          <p:cNvSpPr/>
          <p:nvPr/>
        </p:nvSpPr>
        <p:spPr>
          <a:xfrm>
            <a:off x="6704307" y="4238655"/>
            <a:ext cx="2340268" cy="14246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Annotation, gene selection, alignment, concatenation</a:t>
            </a:r>
          </a:p>
          <a:p>
            <a:pPr algn="ctr"/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78 DNA samples</a:t>
            </a: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04E47E-B37B-D643-8D50-B09E8B19539A}"/>
              </a:ext>
            </a:extLst>
          </p:cNvPr>
          <p:cNvSpPr/>
          <p:nvPr/>
        </p:nvSpPr>
        <p:spPr>
          <a:xfrm>
            <a:off x="3580970" y="4136020"/>
            <a:ext cx="2240461" cy="904860"/>
          </a:xfrm>
          <a:prstGeom prst="rect">
            <a:avLst/>
          </a:prstGeom>
          <a:solidFill>
            <a:srgbClr val="486AB6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Genetic variation</a:t>
            </a:r>
          </a:p>
          <a:p>
            <a:pPr algn="ctr"/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78 DNA samples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2156F2C-6001-7348-AA40-3AFC13C29BA9}"/>
              </a:ext>
            </a:extLst>
          </p:cNvPr>
          <p:cNvSpPr/>
          <p:nvPr/>
        </p:nvSpPr>
        <p:spPr>
          <a:xfrm>
            <a:off x="6691780" y="2834623"/>
            <a:ext cx="2340268" cy="1082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Reconstructing MRO genomes</a:t>
            </a:r>
          </a:p>
          <a:p>
            <a:pPr algn="ctr"/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78 DNA samples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04D93B1-9D78-4544-99D0-3D009269EED0}"/>
              </a:ext>
            </a:extLst>
          </p:cNvPr>
          <p:cNvCxnSpPr>
            <a:cxnSpLocks/>
          </p:cNvCxnSpPr>
          <p:nvPr/>
        </p:nvCxnSpPr>
        <p:spPr>
          <a:xfrm>
            <a:off x="5739152" y="3916849"/>
            <a:ext cx="8367" cy="188796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83B91B8-FB5F-C448-AB31-834CE8AC5895}"/>
              </a:ext>
            </a:extLst>
          </p:cNvPr>
          <p:cNvCxnSpPr>
            <a:cxnSpLocks/>
          </p:cNvCxnSpPr>
          <p:nvPr/>
        </p:nvCxnSpPr>
        <p:spPr>
          <a:xfrm>
            <a:off x="8075472" y="3999338"/>
            <a:ext cx="8367" cy="188796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A6142EB-93A9-3347-9217-DB9378F96737}"/>
              </a:ext>
            </a:extLst>
          </p:cNvPr>
          <p:cNvCxnSpPr>
            <a:cxnSpLocks/>
          </p:cNvCxnSpPr>
          <p:nvPr/>
        </p:nvCxnSpPr>
        <p:spPr>
          <a:xfrm>
            <a:off x="2788095" y="5472296"/>
            <a:ext cx="493724" cy="0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FD12545-A8FB-AC48-A5F7-676956917A95}"/>
              </a:ext>
            </a:extLst>
          </p:cNvPr>
          <p:cNvSpPr/>
          <p:nvPr/>
        </p:nvSpPr>
        <p:spPr>
          <a:xfrm>
            <a:off x="6804113" y="6048179"/>
            <a:ext cx="2240461" cy="7273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Dataset, alignment</a:t>
            </a:r>
          </a:p>
          <a:p>
            <a:pPr algn="ctr"/>
            <a:endParaRPr lang="en-US" sz="9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Sanger sequencing samples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37E1523-C463-DE40-B02C-35312AEADDCC}"/>
              </a:ext>
            </a:extLst>
          </p:cNvPr>
          <p:cNvCxnSpPr>
            <a:cxnSpLocks/>
          </p:cNvCxnSpPr>
          <p:nvPr/>
        </p:nvCxnSpPr>
        <p:spPr>
          <a:xfrm flipH="1">
            <a:off x="6316146" y="6301102"/>
            <a:ext cx="316187" cy="0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109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476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8835</TotalTime>
  <Words>2179</Words>
  <Application>Microsoft Macintosh PowerPoint</Application>
  <PresentationFormat>On-screen Show (4:3)</PresentationFormat>
  <Paragraphs>515</Paragraphs>
  <Slides>24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HOST-SYMBIONT POPULATION GENOMICS Intraspecific variability  in methanogenic symbionts  of marine anaerobic ciliates</vt:lpstr>
      <vt:lpstr>CILIATE symbioses Important aid in anoxia</vt:lpstr>
      <vt:lpstr>PowerPoint Presentation</vt:lpstr>
      <vt:lpstr>PowerPoint Presentation</vt:lpstr>
      <vt:lpstr>Diverse symbiotic intracellular archaea</vt:lpstr>
      <vt:lpstr>‘Hirsometopus’ and its symbionts</vt:lpstr>
      <vt:lpstr>‘Hirsometopus’ populations in New England</vt:lpstr>
      <vt:lpstr>Methods</vt:lpstr>
      <vt:lpstr>Bioinformatic Analysis Andromeda Cluster, URI</vt:lpstr>
      <vt:lpstr>Transcriptome Pipeline</vt:lpstr>
      <vt:lpstr>PowerPoint Presentation</vt:lpstr>
      <vt:lpstr>Metagenomic Pipeline</vt:lpstr>
      <vt:lpstr>Ciliate MRO genomes</vt:lpstr>
      <vt:lpstr>Genes encoded in ‘Hirsometopus’ MRO genome</vt:lpstr>
      <vt:lpstr>PowerPoint Presentation</vt:lpstr>
      <vt:lpstr>Symbiont Methanocorpusculum 16S &amp; ITS phylogeny</vt:lpstr>
      <vt:lpstr>Metagenomic binning  &amp; classification of symbionts</vt:lpstr>
      <vt:lpstr>Does it take two.. or three?</vt:lpstr>
      <vt:lpstr>Intraspecific variability in symbionts  of marine anaerobic ciliates</vt:lpstr>
      <vt:lpstr>PowerPoint Presentation</vt:lpstr>
      <vt:lpstr>Lessons Learned</vt:lpstr>
      <vt:lpstr>Contributions to Research  Computing Community </vt:lpstr>
      <vt:lpstr>Publications/Contributions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HOST-SYMBIONT POPULATION GENOMICS Intraspecific variability  in methanogenic symbionts  of marine anaerobic ciliates</dc:title>
  <cp:lastModifiedBy>Gaurav Khanna</cp:lastModifiedBy>
  <cp:revision>39</cp:revision>
  <dcterms:modified xsi:type="dcterms:W3CDTF">2022-11-15T10:39:49Z</dcterms:modified>
</cp:coreProperties>
</file>