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ec163a3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Simplification: (1 build from source vs 5+)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Only Python built from source. Removed necessity to build lalsuite + fftw + swig + lalsimulation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installation verified on rhel and ubuntu, needs testing on mac (should be relatively simple due to consolidation to mainly pip installations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installation is likewise significantly easier due to dependence on mainly pip, which can be done much easier than building from source.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FFT acceleration is fairly simple with cupy (drop-in replacement for numpy ffts). Difficulty lies in getting cupy installed correctly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eec163a32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-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at its extremes, it matches the performance of other search algorithms, while achieving  a factor of ~4 improvement over the least sensitive version of comparable GRB remnant searches in the area between these two regimes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b9f47a4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Under detectable waves: because gravity is a relatively weak force, it takes extremely large masses to generate detectable levels of GWs hence why BH/NS are the objects of interest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BH: Region of spacetime where gravity is so strong that light cannot escape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Neutron Star: Result of the supernova of a supermassive star combined with a gravitational collapse that compresses the core. These objects are some of the most dense objects known to exist.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bb9f47a47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ba8feee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First detection was ~5 yrs ago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Won Breakthrough Prize in Fundamental Physics (2016) and the Nobel Prize (2017) most notably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Reiterate the purpose of cocoa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detection scale+ ~1/10,000th the width of a proton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120" name="Google Shape;120;gbba8feeee1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Simplification: (1 build from source vs 5+)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Only Python built from source. Removed necessity to build lalsuite + fftw + swig + lalsimulation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installation verified on rhel and ubuntu, needs testing on mac (should be relatively simple due to consolidation to mainly pip installations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installation is likewise significantly easier due to dependence on mainly pip, which can be done much easier than building from source.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FFT acceleration is fairly simple with cupy (drop-in replacement for numpy ffts). Difficulty lies in getting cupy installed correctly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e8c22c53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Simplification: (1 build from source vs 5+)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Only Python built from source. Removed necessity to build lalsuite + fftw + swig + lalsimulation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installation verified on rhel and ubuntu, needs testing on mac (should be relatively simple due to consolidation to mainly pip installations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installation is likewise significantly easier due to dependence on mainly pip, which can be done much easier than building from source.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FFT acceleration is fairly simple with cupy (drop-in replacement for numpy ffts). Difficulty lies in getting cupy installed correctly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ee8c22c533_1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e8c22c53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ee8c22c533_1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e8c22c53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Simplification: (1 build from source vs 5+)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Only Python built from source. Removed necessity to build lalsuite + fftw + swig + lalsimulation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installation verified on rhel and ubuntu, needs testing on mac (should be relatively simple due to consolidation to mainly pip installations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installation is likewise significantly easier due to dependence on mainly pip, which can be done much easier than building from source.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FFT acceleration is fairly simple with cupy (drop-in replacement for numpy ffts). Difficulty lies in getting cupy installed correctly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ee8c22c533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7" name="Google Shape;17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80" name="Google Shape;80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1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3CDDD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3CDDD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3CDDD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3CDDD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4" name="Google Shape;24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Google Shape;33;p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9" name="Google Shape;39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5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8" name="Google Shape;48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6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5" name="Google Shape;55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7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62" name="Google Shape;62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8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9" name="Google Shape;6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9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151350" y="5812325"/>
            <a:ext cx="1933651" cy="888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mnadeau@uri.edu" TargetMode="External"/><Relationship Id="rId4" Type="http://schemas.openxmlformats.org/officeDocument/2006/relationships/hyperlink" Target="mailto:gkhanna@uri.edu" TargetMode="External"/><Relationship Id="rId5" Type="http://schemas.openxmlformats.org/officeDocument/2006/relationships/hyperlink" Target="mailto:robcoyne@uri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ctrTitle"/>
          </p:nvPr>
        </p:nvSpPr>
        <p:spPr>
          <a:xfrm>
            <a:off x="727950" y="2072992"/>
            <a:ext cx="76881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An optimized search algorithm for gravitational waves from post-merger remnants</a:t>
            </a:r>
            <a:endParaRPr sz="3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sp>
        <p:nvSpPr>
          <p:cNvPr id="99" name="Google Shape;99;p14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Student: 	Christopher Nadeau, University of Rhode Island</a:t>
            </a:r>
            <a:endParaRPr sz="14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			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cmnadeau@uri.edu</a:t>
            </a:r>
            <a:endParaRPr sz="1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Mentor: Dr. Gaurav Khanna, URI</a:t>
            </a:r>
            <a:endParaRPr sz="14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			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gkhanna@uri.edu</a:t>
            </a:r>
            <a:endParaRPr sz="1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Researcher: Dr. Rob Coyne, URI</a:t>
            </a:r>
            <a:endParaRPr sz="1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			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robcoyne@uri.edu</a:t>
            </a:r>
            <a:endParaRPr sz="18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t/>
            </a:r>
            <a:endParaRPr sz="14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43250" y="6296700"/>
            <a:ext cx="22923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08/09/21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776550" y="28956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457200" y="46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cxnSp>
        <p:nvCxnSpPr>
          <p:cNvPr id="184" name="Google Shape;184;p23"/>
          <p:cNvCxnSpPr/>
          <p:nvPr/>
        </p:nvCxnSpPr>
        <p:spPr>
          <a:xfrm rot="10800000">
            <a:off x="914400" y="1441200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Char char="➔"/>
            </a:pPr>
            <a:r>
              <a:rPr lang="en-US" sz="2000">
                <a:solidFill>
                  <a:srgbClr val="666666"/>
                </a:solidFill>
              </a:rPr>
              <a:t>The CoCoA algorithm was developed for use to bridge the gap in detection between highly constrained, sensitive searches and generalized searches </a:t>
            </a:r>
            <a:r>
              <a:rPr lang="en-US" sz="2000">
                <a:solidFill>
                  <a:srgbClr val="666666"/>
                </a:solidFill>
              </a:rPr>
              <a:t>more usable in real-time</a:t>
            </a:r>
            <a:r>
              <a:rPr lang="en-US" sz="2000">
                <a:solidFill>
                  <a:srgbClr val="666666"/>
                </a:solidFill>
              </a:rPr>
              <a:t>.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CoCoA </a:t>
            </a:r>
            <a:r>
              <a:rPr lang="en-US" sz="2000">
                <a:solidFill>
                  <a:srgbClr val="666666"/>
                </a:solidFill>
              </a:rPr>
              <a:t>a factor of ~4 improvement in between these two regimes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Current implementation is in the now-outdated Python 2.7. This project calls to update the codebase and ensure it is capable of executing on modern HPC resources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Additionally, some of the most computationally intensive aspects of CoCoA could be adapted to efficiently utilize the graphics-processing unit (GPU) compute elements of modern HPC implementations</a:t>
            </a:r>
            <a:endParaRPr sz="2000">
              <a:solidFill>
                <a:srgbClr val="666666"/>
              </a:solidFill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 flipH="1">
            <a:off x="914400" y="1394075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57200" y="21753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Gravitational Waves: Ripples in space-time caused by </a:t>
            </a:r>
            <a:r>
              <a:rPr lang="en-US" sz="2000">
                <a:solidFill>
                  <a:srgbClr val="666666"/>
                </a:solidFill>
              </a:rPr>
              <a:t>acceleration of masses 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Detectable waves</a:t>
            </a:r>
            <a:r>
              <a:rPr lang="en-US" sz="2000">
                <a:solidFill>
                  <a:srgbClr val="666666"/>
                </a:solidFill>
              </a:rPr>
              <a:t> generally generated by inspiral of </a:t>
            </a:r>
            <a:r>
              <a:rPr lang="en-US" sz="2000">
                <a:solidFill>
                  <a:srgbClr val="666666"/>
                </a:solidFill>
              </a:rPr>
              <a:t>black hole/black hole, neutron star/neutron star, or black hole/neutron star pairs.</a:t>
            </a:r>
            <a:endParaRPr sz="2000">
              <a:solidFill>
                <a:srgbClr val="666666"/>
              </a:solidFill>
            </a:endParaRPr>
          </a:p>
        </p:txBody>
      </p:sp>
      <p:cxnSp>
        <p:nvCxnSpPr>
          <p:cNvPr id="114" name="Google Shape;114;p16"/>
          <p:cNvCxnSpPr/>
          <p:nvPr/>
        </p:nvCxnSpPr>
        <p:spPr>
          <a:xfrm flipH="1">
            <a:off x="914400" y="1394075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6"/>
          <p:cNvSpPr txBox="1"/>
          <p:nvPr/>
        </p:nvSpPr>
        <p:spPr>
          <a:xfrm>
            <a:off x="651950" y="1600200"/>
            <a:ext cx="29004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Background:</a:t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035225"/>
            <a:ext cx="4887124" cy="2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442263" y="6503225"/>
            <a:ext cx="4917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7D7D7D"/>
                </a:solidFill>
                <a:highlight>
                  <a:srgbClr val="FFFFFF"/>
                </a:highlight>
              </a:rPr>
              <a:t>Image: R. Hurt, Caltech / JPL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57200" y="21753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Laser Interferometer Gravitational Wave Observatory (LIGO, USA) in collaboration with Virgo (EU) and recently KAGRA (JP)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➔"/>
            </a:pPr>
            <a:r>
              <a:rPr lang="en-US" sz="2000">
                <a:solidFill>
                  <a:srgbClr val="666666"/>
                </a:solidFill>
              </a:rPr>
              <a:t>These observatories use hybrid interferometry with beam lengths of several kilometers to </a:t>
            </a:r>
            <a:r>
              <a:rPr lang="en-US" sz="2000">
                <a:solidFill>
                  <a:srgbClr val="666666"/>
                </a:solidFill>
              </a:rPr>
              <a:t>detect movement on the scale of ~10</a:t>
            </a:r>
            <a:r>
              <a:rPr baseline="30000" lang="en-US" sz="2000">
                <a:solidFill>
                  <a:srgbClr val="666666"/>
                </a:solidFill>
              </a:rPr>
              <a:t>-18</a:t>
            </a:r>
            <a:r>
              <a:rPr lang="en-US" sz="2000">
                <a:solidFill>
                  <a:srgbClr val="666666"/>
                </a:solidFill>
              </a:rPr>
              <a:t>m</a:t>
            </a:r>
            <a:endParaRPr sz="2000">
              <a:solidFill>
                <a:srgbClr val="666666"/>
              </a:solidFill>
            </a:endParaRPr>
          </a:p>
        </p:txBody>
      </p:sp>
      <p:cxnSp>
        <p:nvCxnSpPr>
          <p:cNvPr id="124" name="Google Shape;124;p17"/>
          <p:cNvCxnSpPr/>
          <p:nvPr/>
        </p:nvCxnSpPr>
        <p:spPr>
          <a:xfrm flipH="1">
            <a:off x="914400" y="1394075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7"/>
          <p:cNvSpPr txBox="1"/>
          <p:nvPr/>
        </p:nvSpPr>
        <p:spPr>
          <a:xfrm>
            <a:off x="651950" y="1600200"/>
            <a:ext cx="29004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Detection</a:t>
            </a: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50" y="3588250"/>
            <a:ext cx="3682325" cy="27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442263" y="6503225"/>
            <a:ext cx="4917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7D7D7D"/>
                </a:solidFill>
                <a:highlight>
                  <a:srgbClr val="FFFFFF"/>
                </a:highlight>
              </a:rPr>
              <a:t>Image: </a:t>
            </a:r>
            <a:r>
              <a:rPr lang="en-US" sz="1150">
                <a:solidFill>
                  <a:srgbClr val="7D7D7D"/>
                </a:solidFill>
                <a:highlight>
                  <a:srgbClr val="FFFFFF"/>
                </a:highlight>
              </a:rPr>
              <a:t>https://www.ligo.caltech.edu/page/ligos-ifo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457200" y="46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503750" y="1674750"/>
            <a:ext cx="2920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Milestones:</a:t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Google Shape;134;p18"/>
          <p:cNvCxnSpPr/>
          <p:nvPr/>
        </p:nvCxnSpPr>
        <p:spPr>
          <a:xfrm rot="10800000">
            <a:off x="914400" y="1441200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8"/>
          <p:cNvSpPr/>
          <p:nvPr/>
        </p:nvSpPr>
        <p:spPr>
          <a:xfrm>
            <a:off x="636200" y="2404150"/>
            <a:ext cx="2628900" cy="914400"/>
          </a:xfrm>
          <a:prstGeom prst="parallelogram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Update to Python 3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3140200" y="3206102"/>
            <a:ext cx="2628900" cy="1143000"/>
          </a:xfrm>
          <a:prstGeom prst="parallelogram">
            <a:avLst>
              <a:gd fmla="val 25000" name="adj"/>
            </a:avLst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Ensure compatibility with existing HPC resources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5600700" y="4389120"/>
            <a:ext cx="2628900" cy="914400"/>
          </a:xfrm>
          <a:prstGeom prst="parallelogram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 GPU FFT Acceleration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3140200" y="3206102"/>
            <a:ext cx="2628900" cy="1143000"/>
          </a:xfrm>
          <a:prstGeom prst="parallelogram">
            <a:avLst>
              <a:gd fmla="val 25000" name="adj"/>
            </a:avLst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Ensure compatibility with existing HPC resources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600700" y="4389120"/>
            <a:ext cx="2628900" cy="914400"/>
          </a:xfrm>
          <a:prstGeom prst="parallelogram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Implemented GPU acceleration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" name="Google Shape;140;p18"/>
          <p:cNvCxnSpPr/>
          <p:nvPr/>
        </p:nvCxnSpPr>
        <p:spPr>
          <a:xfrm flipH="1">
            <a:off x="664625" y="3433675"/>
            <a:ext cx="9000" cy="22860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8"/>
          <p:cNvSpPr txBox="1"/>
          <p:nvPr/>
        </p:nvSpPr>
        <p:spPr>
          <a:xfrm>
            <a:off x="795275" y="3499175"/>
            <a:ext cx="21549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95275" y="3499175"/>
            <a:ext cx="21549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➔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Start: Mar 1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5100" y="4514225"/>
            <a:ext cx="21549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➔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End: June 1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4" name="Google Shape;144;p18"/>
          <p:cNvCxnSpPr/>
          <p:nvPr/>
        </p:nvCxnSpPr>
        <p:spPr>
          <a:xfrm flipH="1">
            <a:off x="3132650" y="4421275"/>
            <a:ext cx="9000" cy="20118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8"/>
          <p:cNvSpPr txBox="1"/>
          <p:nvPr/>
        </p:nvSpPr>
        <p:spPr>
          <a:xfrm>
            <a:off x="3187900" y="4514225"/>
            <a:ext cx="21549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➔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Start: June 1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➔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End: Sept. 8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3187900" y="5417150"/>
            <a:ext cx="21549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7" name="Google Shape;147;p18"/>
          <p:cNvCxnSpPr/>
          <p:nvPr/>
        </p:nvCxnSpPr>
        <p:spPr>
          <a:xfrm>
            <a:off x="5600725" y="5417150"/>
            <a:ext cx="13800" cy="1280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8"/>
          <p:cNvSpPr txBox="1"/>
          <p:nvPr/>
        </p:nvSpPr>
        <p:spPr>
          <a:xfrm>
            <a:off x="5769100" y="5055475"/>
            <a:ext cx="21549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➔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Start: July 1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➔"/>
            </a:pPr>
            <a:r>
              <a:rPr lang="en-U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End: Sept 8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3475725" y="1709825"/>
            <a:ext cx="29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776550" y="184345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Summary of Achievements: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Updated code from Python2 to Python 3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Simplified installation via pip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Verified code functionality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Local installation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Seawulf cluster (no acceleration)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Seawulf cluster (acceleration)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Implemented acceleration of FFTs using cupy’s framework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Updated relevant documentation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457200" y="46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cxnSp>
        <p:nvCxnSpPr>
          <p:cNvPr id="156" name="Google Shape;156;p19"/>
          <p:cNvCxnSpPr/>
          <p:nvPr/>
        </p:nvCxnSpPr>
        <p:spPr>
          <a:xfrm rot="10800000">
            <a:off x="914400" y="1441200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776550" y="184345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Lessons Learned:</a:t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HPC development (Slurm/parallel processing in Python)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 of the cupy library for GPU-enabled acceleration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Python conversion (2to3)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457200" y="46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cxnSp>
        <p:nvCxnSpPr>
          <p:cNvPr id="163" name="Google Shape;163;p20"/>
          <p:cNvCxnSpPr/>
          <p:nvPr/>
        </p:nvCxnSpPr>
        <p:spPr>
          <a:xfrm rot="10800000">
            <a:off x="914400" y="1441200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776550" y="184345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Problems Encountered:</a:t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Delays with implementation on URI clusters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Difficulty regarding running old implementation of COCOA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esp. documentation / availability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Standardization of installation procedure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457200" y="46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cxnSp>
        <p:nvCxnSpPr>
          <p:cNvPr id="170" name="Google Shape;170;p21"/>
          <p:cNvCxnSpPr/>
          <p:nvPr/>
        </p:nvCxnSpPr>
        <p:spPr>
          <a:xfrm rot="10800000">
            <a:off x="914400" y="1441200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776550" y="184345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Contributions to Research Computing Community: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Ask.CI: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Creation of Python VE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Conversion guide to Python3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➔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Github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Roboto"/>
              <a:buChar char="◆"/>
            </a:pP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COCOA hosted via LIGO’s </a:t>
            </a:r>
            <a:r>
              <a:rPr lang="en-U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proprietary gitlab account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46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optimized search algorithm for gravitational waves from post-merger remnants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cxnSp>
        <p:nvCxnSpPr>
          <p:cNvPr id="177" name="Google Shape;177;p22"/>
          <p:cNvCxnSpPr/>
          <p:nvPr/>
        </p:nvCxnSpPr>
        <p:spPr>
          <a:xfrm rot="10800000">
            <a:off x="914400" y="1441200"/>
            <a:ext cx="7315200" cy="9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-MIT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